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f80ef2215fc444e1" /><Relationship Type="http://schemas.openxmlformats.org/officeDocument/2006/relationships/extended-properties" Target="/docProps/app.xml" Id="R296d9edab8a74c4a" /><Relationship Type="http://schemas.openxmlformats.org/officeDocument/2006/relationships/officeDocument" Target="/ppt/presentation.xml" Id="R9075c840e43a421e" /></Relationships>
</file>

<file path=ppt/presentation.xml><?xml version="1.0" encoding="utf-8"?>
<p:presentation xmlns:p="http://schemas.openxmlformats.org/presentationml/2006/main">
  <p:sldMasterIdLst>
    <p:sldMasterId xmlns:r="http://schemas.openxmlformats.org/officeDocument/2006/relationships" id="2147483648" r:id="Rda5e8d844d934cb7"/>
  </p:sldMasterIdLst>
  <p:notesMasterIdLst>
    <p:notesMasterId xmlns:r="http://schemas.openxmlformats.org/officeDocument/2006/relationships" r:id="R7f7a4e164fc040c5"/>
  </p:notesMasterIdLst>
  <p:sldIdLst>
    <p:sldId xmlns:r="http://schemas.openxmlformats.org/officeDocument/2006/relationships" id="256" r:id="Rad366f2703ac492f"/>
    <p:sldId xmlns:r="http://schemas.openxmlformats.org/officeDocument/2006/relationships" id="257" r:id="Red051041dfd94bb5"/>
    <p:sldId xmlns:r="http://schemas.openxmlformats.org/officeDocument/2006/relationships" id="258" r:id="R91f7d242d95e4e10"/>
    <p:sldId xmlns:r="http://schemas.openxmlformats.org/officeDocument/2006/relationships" id="259" r:id="R9f6a8e28c1c447af"/>
    <p:sldId xmlns:r="http://schemas.openxmlformats.org/officeDocument/2006/relationships" id="260" r:id="Rd0b1c2433a4a4e24"/>
    <p:sldId xmlns:r="http://schemas.openxmlformats.org/officeDocument/2006/relationships" id="261" r:id="R2f99a024e3f94b51"/>
    <p:sldId xmlns:r="http://schemas.openxmlformats.org/officeDocument/2006/relationships" id="262" r:id="R853fa5d01df04388"/>
    <p:sldId xmlns:r="http://schemas.openxmlformats.org/officeDocument/2006/relationships" id="263" r:id="Rcf03af1206684bfa"/>
    <p:sldId xmlns:r="http://schemas.openxmlformats.org/officeDocument/2006/relationships" id="264" r:id="R2e7fdb16add147e4"/>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fa392417e9074073" /><Relationship Type="http://schemas.openxmlformats.org/officeDocument/2006/relationships/slideMaster" Target="/ppt/slideMasters/slideMaster1.xml" Id="Rda5e8d844d934cb7" /><Relationship Type="http://schemas.openxmlformats.org/officeDocument/2006/relationships/notesMaster" Target="/ppt/notesMasters/notesMaster1.xml" Id="R7f7a4e164fc040c5" /><Relationship Type="http://schemas.openxmlformats.org/officeDocument/2006/relationships/presProps" Target="/ppt/presProps.xml" Id="Rd96a2d8c62dd45a7" /><Relationship Type="http://schemas.openxmlformats.org/officeDocument/2006/relationships/tableStyles" Target="/ppt/tableStyles.xml" Id="Rc3bfee033f10442b" /><Relationship Type="http://schemas.openxmlformats.org/officeDocument/2006/relationships/slide" Target="/ppt/slides/slide1.xml" Id="Rad366f2703ac492f" /><Relationship Type="http://schemas.openxmlformats.org/officeDocument/2006/relationships/slide" Target="/ppt/slides/slide2.xml" Id="Red051041dfd94bb5" /><Relationship Type="http://schemas.openxmlformats.org/officeDocument/2006/relationships/slide" Target="/ppt/slides/slide3.xml" Id="R91f7d242d95e4e10" /><Relationship Type="http://schemas.openxmlformats.org/officeDocument/2006/relationships/slide" Target="/ppt/slides/slide4.xml" Id="R9f6a8e28c1c447af" /><Relationship Type="http://schemas.openxmlformats.org/officeDocument/2006/relationships/slide" Target="/ppt/slides/slide5.xml" Id="Rd0b1c2433a4a4e24" /><Relationship Type="http://schemas.openxmlformats.org/officeDocument/2006/relationships/slide" Target="/ppt/slides/slide6.xml" Id="R2f99a024e3f94b51" /><Relationship Type="http://schemas.openxmlformats.org/officeDocument/2006/relationships/slide" Target="/ppt/slides/slide7.xml" Id="R853fa5d01df04388" /><Relationship Type="http://schemas.openxmlformats.org/officeDocument/2006/relationships/slide" Target="/ppt/slides/slide8.xml" Id="Rcf03af1206684bfa" /><Relationship Type="http://schemas.openxmlformats.org/officeDocument/2006/relationships/slide" Target="/ppt/slides/slide9.xml" Id="R2e7fdb16add147e4"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d9f0cdc767904c05"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13a569bc11dd4add" /><Relationship Type="http://schemas.openxmlformats.org/officeDocument/2006/relationships/notesMaster" Target="/ppt/notesMasters/notesMaster1.xml" Id="R48798b41a2ce472b" /></Relationships>
</file>

<file path=ppt/notesSlides/_rels/notesSlide2.xml.rels>&#65279;<?xml version="1.0" encoding="utf-8"?><Relationships xmlns="http://schemas.openxmlformats.org/package/2006/relationships"><Relationship Type="http://schemas.openxmlformats.org/officeDocument/2006/relationships/slide" Target="/ppt/slides/slide2.xml" Id="R3a52f33154104aa6" /><Relationship Type="http://schemas.openxmlformats.org/officeDocument/2006/relationships/notesMaster" Target="/ppt/notesMasters/notesMaster1.xml" Id="Rbc8529c1e01842d4" /></Relationships>
</file>

<file path=ppt/notesSlides/_rels/notesSlide3.xml.rels>&#65279;<?xml version="1.0" encoding="utf-8"?><Relationships xmlns="http://schemas.openxmlformats.org/package/2006/relationships"><Relationship Type="http://schemas.openxmlformats.org/officeDocument/2006/relationships/slide" Target="/ppt/slides/slide3.xml" Id="R329147bce6774a5d" /><Relationship Type="http://schemas.openxmlformats.org/officeDocument/2006/relationships/notesMaster" Target="/ppt/notesMasters/notesMaster1.xml" Id="R6252129cea8448b2" /></Relationships>
</file>

<file path=ppt/notesSlides/_rels/notesSlide4.xml.rels>&#65279;<?xml version="1.0" encoding="utf-8"?><Relationships xmlns="http://schemas.openxmlformats.org/package/2006/relationships"><Relationship Type="http://schemas.openxmlformats.org/officeDocument/2006/relationships/slide" Target="/ppt/slides/slide4.xml" Id="R42c4c9017f1d445d" /><Relationship Type="http://schemas.openxmlformats.org/officeDocument/2006/relationships/notesMaster" Target="/ppt/notesMasters/notesMaster1.xml" Id="R21f3b2af6a0d46bf" /></Relationships>
</file>

<file path=ppt/notesSlides/_rels/notesSlide5.xml.rels>&#65279;<?xml version="1.0" encoding="utf-8"?><Relationships xmlns="http://schemas.openxmlformats.org/package/2006/relationships"><Relationship Type="http://schemas.openxmlformats.org/officeDocument/2006/relationships/slide" Target="/ppt/slides/slide5.xml" Id="R5296b5546f774367" /><Relationship Type="http://schemas.openxmlformats.org/officeDocument/2006/relationships/notesMaster" Target="/ppt/notesMasters/notesMaster1.xml" Id="Rde97948b1f5e4e6b" /></Relationships>
</file>

<file path=ppt/notesSlides/_rels/notesSlide6.xml.rels>&#65279;<?xml version="1.0" encoding="utf-8"?><Relationships xmlns="http://schemas.openxmlformats.org/package/2006/relationships"><Relationship Type="http://schemas.openxmlformats.org/officeDocument/2006/relationships/slide" Target="/ppt/slides/slide6.xml" Id="Rd1d7036f6d784912" /><Relationship Type="http://schemas.openxmlformats.org/officeDocument/2006/relationships/notesMaster" Target="/ppt/notesMasters/notesMaster1.xml" Id="R12117a8a4b2d468c" /></Relationships>
</file>

<file path=ppt/notesSlides/_rels/notesSlide7.xml.rels>&#65279;<?xml version="1.0" encoding="utf-8"?><Relationships xmlns="http://schemas.openxmlformats.org/package/2006/relationships"><Relationship Type="http://schemas.openxmlformats.org/officeDocument/2006/relationships/slide" Target="/ppt/slides/slide7.xml" Id="R6498858b90e04945" /><Relationship Type="http://schemas.openxmlformats.org/officeDocument/2006/relationships/notesMaster" Target="/ppt/notesMasters/notesMaster1.xml" Id="R17e3ade2678240d8" /></Relationships>
</file>

<file path=ppt/notesSlides/_rels/notesSlide8.xml.rels>&#65279;<?xml version="1.0" encoding="utf-8"?><Relationships xmlns="http://schemas.openxmlformats.org/package/2006/relationships"><Relationship Type="http://schemas.openxmlformats.org/officeDocument/2006/relationships/slide" Target="/ppt/slides/slide8.xml" Id="R1fa1c24791b942e3" /><Relationship Type="http://schemas.openxmlformats.org/officeDocument/2006/relationships/notesMaster" Target="/ppt/notesMasters/notesMaster1.xml" Id="Rb2fa944a64084f42" /></Relationships>
</file>

<file path=ppt/notesSlides/_rels/notesSlide9.xml.rels>&#65279;<?xml version="1.0" encoding="utf-8"?><Relationships xmlns="http://schemas.openxmlformats.org/package/2006/relationships"><Relationship Type="http://schemas.openxmlformats.org/officeDocument/2006/relationships/slide" Target="/ppt/slides/slide9.xml" Id="Rd1b6636f81004d2b" /><Relationship Type="http://schemas.openxmlformats.org/officeDocument/2006/relationships/notesMaster" Target="/ppt/notesMasters/notesMaster1.xml" Id="Ra10193983f1440f9"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AWS Public Change Alerting. I built it to match public AWS announcements against configured services and risk phrases, map each result to a Slack route, and deliver it through DynamoDB and SQS. This walkthrough records the dev MVP after the first milestone closed.</a:t>
            </a:r>
          </a:p>
          <a:p xmlns:a="http://schemas.openxmlformats.org/drawingml/2006/main">
            <a:r>
              <a:t/>
            </a:r>
          </a:p>
          <a:p xmlns:a="http://schemas.openxmlformats.org/drawingml/2006/main">
            <a:r>
              <a:t>[Sources]</a:t>
            </a:r>
          </a:p>
          <a:p xmlns:a="http://schemas.openxmlformats.org/drawingml/2006/main">
            <a:r>
              <a:t>- /Users/lilabrooks/Documents/aws-public-change-feed/README.md</a:t>
            </a:r>
          </a:p>
          <a:p xmlns:a="http://schemas.openxmlformats.org/drawingml/2006/main">
            <a:r>
              <a:t>- /Users/lilabrooks/Documents/aws-public-change-feed/docs/GOAL.md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Here’s the whole trip. A watcher reads approved RSS and Atom feeds, saves the raw response, and works out which service and risk rule fired. The candidate is tied to configured environments, then written to DynamoDB. SQS carries the delivery request to Slack, and the result comes back to the same DynamoDB delivery record.</a:t>
            </a:r>
          </a:p>
          <a:p xmlns:a="http://schemas.openxmlformats.org/drawingml/2006/main">
            <a:r>
              <a:t/>
            </a:r>
          </a:p>
          <a:p xmlns:a="http://schemas.openxmlformats.org/drawingml/2006/main">
            <a:r>
              <a:t>[Sources]</a:t>
            </a:r>
          </a:p>
          <a:p xmlns:a="http://schemas.openxmlformats.org/drawingml/2006/main">
            <a:r>
              <a:t>- /Users/lilabrooks/Documents/aws-public-change-feed/site/architecture.svg</a:t>
            </a:r>
          </a:p>
          <a:p xmlns:a="http://schemas.openxmlformats.org/drawingml/2006/main">
            <a:r>
              <a:t>- /Users/lilabrooks/Documents/aws-public-change-feed/docs/assets/readme-overview.svg</a:t>
            </a:r>
          </a:p>
          <a:p xmlns:a="http://schemas.openxmlformats.org/drawingml/2006/main">
            <a:r>
              <a:t>- /Users/lilabrooks/Documents/aws-public-change-feed/README.md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Under that path are four small Lambda jobs. The watcher gathers and matches. The dispatcher claims due work. The Slack worker makes the network call. The reconciler picks up work that got stuck or became uncertain. They share one exact package, while DynamoDB owns the state and SQS owns ordering.</a:t>
            </a:r>
          </a:p>
          <a:p xmlns:a="http://schemas.openxmlformats.org/drawingml/2006/main">
            <a:r>
              <a:t/>
            </a:r>
          </a:p>
          <a:p xmlns:a="http://schemas.openxmlformats.org/drawingml/2006/main">
            <a:r>
              <a:t>[Sources]</a:t>
            </a:r>
          </a:p>
          <a:p xmlns:a="http://schemas.openxmlformats.org/drawingml/2006/main">
            <a:r>
              <a:t>- /Users/lilabrooks/Documents/aws-public-change-feed/README.md</a:t>
            </a:r>
          </a:p>
          <a:p xmlns:a="http://schemas.openxmlformats.org/drawingml/2006/main">
            <a:r>
              <a:t>- /Users/lilabrooks/Documents/aws-public-change-feed/docs/architecture/specification/01-overview.md</a:t>
            </a:r>
          </a:p>
          <a:p xmlns:a="http://schemas.openxmlformats.org/drawingml/2006/main">
            <a:r>
              <a:t>- /Users/lilabrooks/Documents/aws-public-change-feed/docs/architecture/specification/05-security-and-operations.md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kept the infrastructure in three Terraform roots, each with a different job. Bootstrap owns remote state and its locking boundary. Central owns the persistent dev service. Preflight spins up an isolated copy for recovery and load exercises, points it at the same immutable package, then tears down against a saved destroy plan.</a:t>
            </a:r>
          </a:p>
          <a:p xmlns:a="http://schemas.openxmlformats.org/drawingml/2006/main">
            <a:r>
              <a:t/>
            </a:r>
          </a:p>
          <a:p xmlns:a="http://schemas.openxmlformats.org/drawingml/2006/main">
            <a:r>
              <a:t>[Sources]</a:t>
            </a:r>
          </a:p>
          <a:p xmlns:a="http://schemas.openxmlformats.org/drawingml/2006/main">
            <a:r>
              <a:t>- /Users/lilabrooks/Documents/aws-public-change-feed/infra/bootstrap/main.tf</a:t>
            </a:r>
          </a:p>
          <a:p xmlns:a="http://schemas.openxmlformats.org/drawingml/2006/main">
            <a:r>
              <a:t>- /Users/lilabrooks/Documents/aws-public-change-feed/infra/central/locals.tf</a:t>
            </a:r>
          </a:p>
          <a:p xmlns:a="http://schemas.openxmlformats.org/drawingml/2006/main">
            <a:r>
              <a:t>- /Users/lilabrooks/Documents/aws-public-change-feed/infra/central/lambda.tf</a:t>
            </a:r>
          </a:p>
          <a:p xmlns:a="http://schemas.openxmlformats.org/drawingml/2006/main">
            <a:r>
              <a:t>- /Users/lilabrooks/Documents/aws-public-change-feed/infra/preflight/main.tf</a:t>
            </a:r>
          </a:p>
          <a:p xmlns:a="http://schemas.openxmlformats.org/drawingml/2006/main">
            <a:r>
              <a:t>- /Users/lilabrooks/Documents/aws-public-change-feed/docs/adr/024-isolated-live-runtime-exercises.md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Delivery only matters if the matcher is worth listening to. The current corpus has forty-seven labeled announcements: thirty-two historical and fifteen synthetic. This run produced twenty-nine true-positive service and risk pairs with zero false positives and zero false negatives. The global gate passes. Four of ten pairs still have only one or two positive examples, so that limit stays visible.</a:t>
            </a:r>
          </a:p>
          <a:p xmlns:a="http://schemas.openxmlformats.org/drawingml/2006/main">
            <a:r>
              <a:t/>
            </a:r>
          </a:p>
          <a:p xmlns:a="http://schemas.openxmlformats.org/drawingml/2006/main">
            <a:r>
              <a:t>[Sources]</a:t>
            </a:r>
          </a:p>
          <a:p xmlns:a="http://schemas.openxmlformats.org/drawingml/2006/main">
            <a:r>
              <a:t>- /Users/lilabrooks/Documents/aws-public-change-feed/corpus/announcements.json</a:t>
            </a:r>
          </a:p>
          <a:p xmlns:a="http://schemas.openxmlformats.org/drawingml/2006/main">
            <a:r>
              <a:t>- /Users/lilabrooks/Documents/aws-public-change-feed/corpus/thresholds.json</a:t>
            </a:r>
          </a:p>
          <a:p xmlns:a="http://schemas.openxmlformats.org/drawingml/2006/main">
            <a:r>
              <a:t>- /Users/lilabrooks/Documents/aws-public-change-feed/scripts/evaluate_corpus.py</a:t>
            </a:r>
          </a:p>
          <a:p xmlns:a="http://schemas.openxmlformats.org/drawingml/2006/main">
            <a:r>
              <a:t>- /Users/lilabrooks/Documents/aws-public-change-feed/docs/adr/018-corpus-evaluation-and-matching-thresholds.md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one candidate in full. You can see the original announcement, the exact service alias and phrase that matched, the route, and the three environments that may need review. The candidate ID commits those inputs, which makes a replay land on the same decision.</a:t>
            </a:r>
          </a:p>
          <a:p xmlns:a="http://schemas.openxmlformats.org/drawingml/2006/main">
            <a:r>
              <a:t/>
            </a:r>
          </a:p>
          <a:p xmlns:a="http://schemas.openxmlformats.org/drawingml/2006/main">
            <a:r>
              <a:t>[Sources]</a:t>
            </a:r>
          </a:p>
          <a:p xmlns:a="http://schemas.openxmlformats.org/drawingml/2006/main">
            <a:r>
              <a:t>- /Users/lilabrooks/Documents/aws-public-change-feed/examples/alert-candidate.json</a:t>
            </a:r>
          </a:p>
          <a:p xmlns:a="http://schemas.openxmlformats.org/drawingml/2006/main">
            <a:r>
              <a:t>- /Users/lilabrooks/Documents/aws-public-change-feed/docs/architecture/specification/04-alert-processing.md</a:t>
            </a:r>
          </a:p>
          <a:p xmlns:a="http://schemas.openxmlformats.org/drawingml/2006/main">
            <a:r>
              <a:t>- /Users/lilabrooks/Documents/aws-public-change-feed/tests/test_identity.py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That identity stays with the delivery request. The dispatcher moves it from pending to queued. The worker claims a lease, makes the Slack call, and writes the outcome. When Slack returns a success response, the worker writes posted. An ambiguous result stays delivery unknown for an operator to examine.</a:t>
            </a:r>
          </a:p>
          <a:p xmlns:a="http://schemas.openxmlformats.org/drawingml/2006/main">
            <a:r>
              <a:t/>
            </a:r>
          </a:p>
          <a:p xmlns:a="http://schemas.openxmlformats.org/drawingml/2006/main">
            <a:r>
              <a:t>[Sources]</a:t>
            </a:r>
          </a:p>
          <a:p xmlns:a="http://schemas.openxmlformats.org/drawingml/2006/main">
            <a:r>
              <a:t>- /Users/lilabrooks/Documents/aws-public-change-feed/examples/delivery-request.json</a:t>
            </a:r>
          </a:p>
          <a:p xmlns:a="http://schemas.openxmlformats.org/drawingml/2006/main">
            <a:r>
              <a:t>- /Users/lilabrooks/Documents/aws-public-change-feed/docs/architecture/specification/02-platform.md</a:t>
            </a:r>
          </a:p>
          <a:p xmlns:a="http://schemas.openxmlformats.org/drawingml/2006/main">
            <a:r>
              <a:t>- /Users/lilabrooks/Documents/aws-public-change-feed/docs/architecture/specification/04-alert-processing.md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panel on the left is the message generated by the real renderer. The live exercise is recorded separately: twelve posts reached Slack, each with one network attempt and an HTTP two hundred response. DynamoDB recorded posted for the same cohort.</a:t>
            </a:r>
          </a:p>
          <a:p xmlns:a="http://schemas.openxmlformats.org/drawingml/2006/main">
            <a:r>
              <a:t/>
            </a:r>
          </a:p>
          <a:p xmlns:a="http://schemas.openxmlformats.org/drawingml/2006/main">
            <a:r>
              <a:t>[Sources]</a:t>
            </a:r>
          </a:p>
          <a:p xmlns:a="http://schemas.openxmlformats.org/drawingml/2006/main">
            <a:r>
              <a:t>- /Users/lilabrooks/Documents/aws-public-change-feed/site/index.html</a:t>
            </a:r>
          </a:p>
          <a:p xmlns:a="http://schemas.openxmlformats.org/drawingml/2006/main">
            <a:r>
              <a:t>- /Users/lilabrooks/Documents/aws-public-change-feed/docs/adr/024-isolated-live-runtime-exercises.md</a:t>
            </a:r>
          </a:p>
          <a:p xmlns:a="http://schemas.openxmlformats.org/drawingml/2006/main">
            <a:r>
              <a:t>- /Users/lilabrooks/Documents/aws-public-change-feed/README.md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 what closed the milestone? Four runtime triggers were enabled. Twelve public-feed posts reached Slack. Both recovery cases passed. The isolated load run created fifty messages at five per minute, and the alarm email arrived. Those Slack, recovery, load, and alarm results close the dev MVP. Production readiness stays a later gate.</a:t>
            </a:r>
          </a:p>
          <a:p xmlns:a="http://schemas.openxmlformats.org/drawingml/2006/main">
            <a:r>
              <a:t/>
            </a:r>
          </a:p>
          <a:p xmlns:a="http://schemas.openxmlformats.org/drawingml/2006/main">
            <a:r>
              <a:t>[Sources]</a:t>
            </a:r>
          </a:p>
          <a:p xmlns:a="http://schemas.openxmlformats.org/drawingml/2006/main">
            <a:r>
              <a:t>- /Users/lilabrooks/Documents/aws-public-change-feed/README.md</a:t>
            </a:r>
          </a:p>
          <a:p xmlns:a="http://schemas.openxmlformats.org/drawingml/2006/main">
            <a:r>
              <a:t>- /Users/lilabrooks/Documents/aws-public-change-feed/docs/adr/024-isolated-live-runtime-exercises.md</a:t>
            </a:r>
          </a:p>
          <a:p xmlns:a="http://schemas.openxmlformats.org/drawingml/2006/main">
            <a:r>
              <a:t>- /Users/lilabrooks/Documents/aws-public-change-feed/docs/architecture/specification/06-acceptance-and-generation.md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618c10f2d0ec4ee7"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6cde06508b1f4e9e" /><Relationship Type="http://schemas.openxmlformats.org/officeDocument/2006/relationships/slideLayout" Target="/ppt/slideLayouts/slideLayout1.xml" Id="Rb6cf7d8b5ff243f5"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b6cf7d8b5ff243f5"/>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12d550b63cd14a70" /><Relationship Type="http://schemas.openxmlformats.org/officeDocument/2006/relationships/notesSlide" Target="/ppt/notesSlides/notesSlide1.xml" Id="R9ad8b928b9114044"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f7cd42e251214c43" /><Relationship Type="http://schemas.openxmlformats.org/officeDocument/2006/relationships/image" Target="/ppt/media/image.png" Id="R9c1b77da01e3412c" /><Relationship Type="http://schemas.openxmlformats.org/officeDocument/2006/relationships/notesSlide" Target="/ppt/notesSlides/notesSlide2.xml" Id="R3648331588524ae7"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c90ef4c891bd439b" /><Relationship Type="http://schemas.openxmlformats.org/officeDocument/2006/relationships/notesSlide" Target="/ppt/notesSlides/notesSlide3.xml" Id="Re8fdc91c53e6424e"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7521b1b6b9414e59" /><Relationship Type="http://schemas.openxmlformats.org/officeDocument/2006/relationships/notesSlide" Target="/ppt/notesSlides/notesSlide4.xml" Id="R379d04a903f24c05"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0f402f9b6143490b" /><Relationship Type="http://schemas.openxmlformats.org/officeDocument/2006/relationships/notesSlide" Target="/ppt/notesSlides/notesSlide5.xml" Id="Rd0673283f14b4df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28af4fd7c4bc4b11" /><Relationship Type="http://schemas.openxmlformats.org/officeDocument/2006/relationships/notesSlide" Target="/ppt/notesSlides/notesSlide6.xml" Id="Rc79f6c68ace34fac"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d58a9f72cea04331" /><Relationship Type="http://schemas.openxmlformats.org/officeDocument/2006/relationships/notesSlide" Target="/ppt/notesSlides/notesSlide7.xml" Id="Ra05215212c064b26"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6357378d993944a1" /><Relationship Type="http://schemas.openxmlformats.org/officeDocument/2006/relationships/image" Target="/ppt/media/image2.png" Id="R243dbe0b60d34469" /><Relationship Type="http://schemas.openxmlformats.org/officeDocument/2006/relationships/notesSlide" Target="/ppt/notesSlides/notesSlide8.xml" Id="Rce09da36a0bc4de9"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28ee4b9edbcd446b" /><Relationship Type="http://schemas.openxmlformats.org/officeDocument/2006/relationships/notesSlide" Target="/ppt/notesSlides/notesSlide9.xml" Id="Rae744231b5d4443e" /></Relationships>
</file>

<file path=ppt/slides/slide1.xml><?xml version="1.0" encoding="utf-8"?>
<p:sld xmlns:p="http://schemas.openxmlformats.org/presentationml/2006/main">
  <p:cSld>
    <p:bg>
      <p:bgPr>
        <a:solidFill xmlns:a="http://schemas.openxmlformats.org/drawingml/2006/main">
          <a:srgbClr val="0B1220"/>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E26A69BF-E55A-4F34-84A9-F46820D10889}"/>
              </a:ext>
            </a:extLst>
          </p:cNvPr>
          <p:cNvSpPr>
            <a:spLocks xmlns:a="http://schemas.openxmlformats.org/drawingml/2006/main" noGrp="1"/>
          </p:cNvSpPr>
          <p:nvPr/>
        </p:nvSpPr>
        <p:spPr>
          <a:xfrm xmlns:a="http://schemas.openxmlformats.org/drawingml/2006/main">
            <a:off x="609600" y="514350"/>
            <a:ext cx="3048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975" b="1">
                <a:solidFill>
                  <a:srgbClr val="65B7FF"/>
                </a:solidFill>
              </a:defRPr>
            </a:pPr>
            <a:r>
              <a:rPr sz="975" b="1">
                <a:solidFill>
                  <a:srgbClr val="65B7FF"/>
                </a:solidFill>
              </a:rPr>
              <a:t>DEV MVP RESULTS</a:t>
            </a:r>
          </a:p>
        </p:txBody>
      </p:sp>
      <p:sp>
        <p:nvSpPr>
          <p:cNvPr id="2" name="cover-title">
            <a:extLst xmlns:a="http://schemas.openxmlformats.org/drawingml/2006/main">
              <a:ext uri="{FF2B5EF4-FFF2-40B4-BE49-F238E27FC236}">
                <a16:creationId xmlns:a16="http://schemas.microsoft.com/office/drawing/2014/main" id="{90B80D5C-20A2-4AF3-9854-B95C64287C76}"/>
              </a:ext>
            </a:extLst>
          </p:cNvPr>
          <p:cNvSpPr>
            <a:spLocks xmlns:a="http://schemas.openxmlformats.org/drawingml/2006/main" noGrp="1"/>
          </p:cNvSpPr>
          <p:nvPr/>
        </p:nvSpPr>
        <p:spPr>
          <a:xfrm xmlns:a="http://schemas.openxmlformats.org/drawingml/2006/main">
            <a:off x="609600" y="1371600"/>
            <a:ext cx="752475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4200" b="1">
                <a:solidFill>
                  <a:srgbClr val="F5F8FC"/>
                </a:solidFill>
              </a:defRPr>
            </a:pPr>
            <a:r>
              <a:rPr sz="4200" b="1">
                <a:solidFill>
                  <a:srgbClr val="F5F8FC"/>
                </a:solidFill>
              </a:rPr>
              <a:t>AWS public change</a:t>
            </a:r>
          </a:p>
          <a:p xmlns:a="http://schemas.openxmlformats.org/drawingml/2006/main">
            <a:pPr algn="l">
              <a:buNone/>
              <a:defRPr sz="4200" b="1">
                <a:solidFill>
                  <a:srgbClr val="F5F8FC"/>
                </a:solidFill>
              </a:defRPr>
            </a:pPr>
            <a:r>
              <a:rPr sz="4200" b="1">
                <a:solidFill>
                  <a:srgbClr val="F5F8FC"/>
                </a:solidFill>
              </a:rPr>
              <a:t>alerting is working</a:t>
            </a:r>
          </a:p>
        </p:txBody>
      </p:sp>
      <p:sp>
        <p:nvSpPr>
          <p:cNvPr id="3" name="">
            <a:extLst xmlns:a="http://schemas.openxmlformats.org/drawingml/2006/main">
              <a:ext uri="{FF2B5EF4-FFF2-40B4-BE49-F238E27FC236}">
                <a16:creationId xmlns:a16="http://schemas.microsoft.com/office/drawing/2014/main" id="{56A0F4E1-66DF-4FB7-972A-6D374F431129}"/>
              </a:ext>
            </a:extLst>
          </p:cNvPr>
          <p:cNvSpPr>
            <a:spLocks xmlns:a="http://schemas.openxmlformats.org/drawingml/2006/main" noGrp="1"/>
          </p:cNvSpPr>
          <p:nvPr/>
        </p:nvSpPr>
        <p:spPr>
          <a:xfrm xmlns:a="http://schemas.openxmlformats.org/drawingml/2006/main">
            <a:off x="609600" y="3390900"/>
            <a:ext cx="66675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00" b="0">
                <a:solidFill>
                  <a:srgbClr val="D3DEEA"/>
                </a:solidFill>
              </a:defRPr>
            </a:pPr>
            <a:r>
              <a:rPr sz="1800" b="0">
                <a:solidFill>
                  <a:srgbClr val="D3DEEA"/>
                </a:solidFill>
              </a:rPr>
              <a:t>Public AWS announcements are matched against configured services and risk phrases, mapped to Slack routes, stored in DynamoDB, and delivered through SQS.</a:t>
            </a:r>
          </a:p>
        </p:txBody>
      </p:sp>
      <p:sp>
        <p:nvSpPr>
          <p:cNvPr id="4" name="">
            <a:extLst xmlns:a="http://schemas.openxmlformats.org/drawingml/2006/main">
              <a:ext uri="{FF2B5EF4-FFF2-40B4-BE49-F238E27FC236}">
                <a16:creationId xmlns:a16="http://schemas.microsoft.com/office/drawing/2014/main" id="{D92C8990-75F2-42A7-AB4A-02809349B0EF}"/>
              </a:ext>
            </a:extLst>
          </p:cNvPr>
          <p:cNvSpPr>
            <a:spLocks xmlns:a="http://schemas.openxmlformats.org/drawingml/2006/main" noGrp="1"/>
          </p:cNvSpPr>
          <p:nvPr/>
        </p:nvSpPr>
        <p:spPr>
          <a:xfrm xmlns:a="http://schemas.openxmlformats.org/drawingml/2006/main">
            <a:off x="8743950" y="1123950"/>
            <a:ext cx="0" cy="3810000"/>
          </a:xfrm>
          <a:prstGeom xmlns:a="http://schemas.openxmlformats.org/drawingml/2006/main" prst="line">
            <a:avLst/>
          </a:prstGeom>
          <a:noFill xmlns:a="http://schemas.openxmlformats.org/drawingml/2006/main"/>
          <a:ln xmlns:a="http://schemas.openxmlformats.org/drawingml/2006/main" w="19050">
            <a:solidFill>
              <a:srgbClr val="273B56"/>
            </a:solidFill>
            <a:prstDash val="solid"/>
          </a:ln>
        </p:spPr>
      </p:sp>
      <p:sp>
        <p:nvSpPr>
          <p:cNvPr id="5" name="">
            <a:extLst xmlns:a="http://schemas.openxmlformats.org/drawingml/2006/main">
              <a:ext uri="{FF2B5EF4-FFF2-40B4-BE49-F238E27FC236}">
                <a16:creationId xmlns:a16="http://schemas.microsoft.com/office/drawing/2014/main" id="{277B9218-A31B-458D-8F65-966164F994E3}"/>
              </a:ext>
            </a:extLst>
          </p:cNvPr>
          <p:cNvSpPr>
            <a:spLocks xmlns:a="http://schemas.openxmlformats.org/drawingml/2006/main" noGrp="1"/>
          </p:cNvSpPr>
          <p:nvPr/>
        </p:nvSpPr>
        <p:spPr>
          <a:xfrm xmlns:a="http://schemas.openxmlformats.org/drawingml/2006/main">
            <a:off x="9144000" y="1466850"/>
            <a:ext cx="21907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a:solidFill>
                  <a:srgbClr val="8EA0B8"/>
                </a:solidFill>
              </a:defRPr>
            </a:pPr>
            <a:r>
              <a:rPr sz="825" b="1">
                <a:solidFill>
                  <a:srgbClr val="8EA0B8"/>
                </a:solidFill>
              </a:rPr>
              <a:t>RECORDED RUN</a:t>
            </a:r>
          </a:p>
        </p:txBody>
      </p:sp>
      <p:sp>
        <p:nvSpPr>
          <p:cNvPr id="6" name="">
            <a:extLst xmlns:a="http://schemas.openxmlformats.org/drawingml/2006/main">
              <a:ext uri="{FF2B5EF4-FFF2-40B4-BE49-F238E27FC236}">
                <a16:creationId xmlns:a16="http://schemas.microsoft.com/office/drawing/2014/main" id="{780B597F-9672-4BE7-9522-B54CA5CE52EB}"/>
              </a:ext>
            </a:extLst>
          </p:cNvPr>
          <p:cNvSpPr>
            <a:spLocks xmlns:a="http://schemas.openxmlformats.org/drawingml/2006/main" noGrp="1"/>
          </p:cNvSpPr>
          <p:nvPr/>
        </p:nvSpPr>
        <p:spPr>
          <a:xfrm xmlns:a="http://schemas.openxmlformats.org/drawingml/2006/main">
            <a:off x="9144000" y="1809750"/>
            <a:ext cx="2190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250" b="1">
                <a:solidFill>
                  <a:srgbClr val="56D6A3"/>
                </a:solidFill>
              </a:defRPr>
            </a:pPr>
            <a:r>
              <a:rPr sz="2250" b="1">
                <a:solidFill>
                  <a:srgbClr val="56D6A3"/>
                </a:solidFill>
              </a:rPr>
              <a:t>M1 closed</a:t>
            </a:r>
          </a:p>
        </p:txBody>
      </p:sp>
      <p:sp>
        <p:nvSpPr>
          <p:cNvPr id="7" name="">
            <a:extLst xmlns:a="http://schemas.openxmlformats.org/drawingml/2006/main">
              <a:ext uri="{FF2B5EF4-FFF2-40B4-BE49-F238E27FC236}">
                <a16:creationId xmlns:a16="http://schemas.microsoft.com/office/drawing/2014/main" id="{53D97B06-7285-464A-84C9-13F104008238}"/>
              </a:ext>
            </a:extLst>
          </p:cNvPr>
          <p:cNvSpPr>
            <a:spLocks xmlns:a="http://schemas.openxmlformats.org/drawingml/2006/main" noGrp="1"/>
          </p:cNvSpPr>
          <p:nvPr/>
        </p:nvSpPr>
        <p:spPr>
          <a:xfrm xmlns:a="http://schemas.openxmlformats.org/drawingml/2006/main">
            <a:off x="9144000" y="2571750"/>
            <a:ext cx="2190750" cy="1562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D3DEEA"/>
                </a:solidFill>
              </a:defRPr>
            </a:pPr>
            <a:r>
              <a:rPr sz="1350" b="0">
                <a:solidFill>
                  <a:srgbClr val="D3DEEA"/>
                </a:solidFill>
              </a:rPr>
              <a:t>Captured</a:t>
            </a:r>
          </a:p>
          <a:p xmlns:a="http://schemas.openxmlformats.org/drawingml/2006/main">
            <a:pPr algn="l">
              <a:buNone/>
              <a:defRPr sz="1350" b="0">
                <a:solidFill>
                  <a:srgbClr val="D3DEEA"/>
                </a:solidFill>
              </a:defRPr>
            </a:pPr>
            <a:r>
              <a:rPr sz="1350" b="0">
                <a:solidFill>
                  <a:srgbClr val="D3DEEA"/>
                </a:solidFill>
              </a:rPr>
              <a:t>2026-08-29</a:t>
            </a:r>
          </a:p>
          <a:p xmlns:a="http://schemas.openxmlformats.org/drawingml/2006/main">
            <a:r>
              <a:t/>
            </a:r>
          </a:p>
          <a:p xmlns:a="http://schemas.openxmlformats.org/drawingml/2006/main">
            <a:pPr algn="l">
              <a:buNone/>
              <a:defRPr sz="1350" b="0">
                <a:solidFill>
                  <a:srgbClr val="D3DEEA"/>
                </a:solidFill>
              </a:defRPr>
            </a:pPr>
            <a:r>
              <a:rPr sz="1350" b="0">
                <a:solidFill>
                  <a:srgbClr val="D3DEEA"/>
                </a:solidFill>
              </a:rPr>
              <a:t>Source revision</a:t>
            </a:r>
          </a:p>
          <a:p xmlns:a="http://schemas.openxmlformats.org/drawingml/2006/main">
            <a:pPr algn="l">
              <a:buNone/>
              <a:defRPr sz="1350" b="0">
                <a:solidFill>
                  <a:srgbClr val="D3DEEA"/>
                </a:solidFill>
              </a:defRPr>
            </a:pPr>
            <a:r>
              <a:rPr sz="1350" b="0">
                <a:solidFill>
                  <a:srgbClr val="D3DEEA"/>
                </a:solidFill>
              </a:rPr>
              <a:t>04370df</a:t>
            </a:r>
          </a:p>
        </p:txBody>
      </p:sp>
      <p:sp>
        <p:nvSpPr>
          <p:cNvPr id="8" name="">
            <a:extLst xmlns:a="http://schemas.openxmlformats.org/drawingml/2006/main">
              <a:ext uri="{FF2B5EF4-FFF2-40B4-BE49-F238E27FC236}">
                <a16:creationId xmlns:a16="http://schemas.microsoft.com/office/drawing/2014/main" id="{09B6A2F3-17A0-4179-A39C-3529B09BAF8D}"/>
              </a:ext>
            </a:extLst>
          </p:cNvPr>
          <p:cNvSpPr>
            <a:spLocks xmlns:a="http://schemas.openxmlformats.org/drawingml/2006/main" noGrp="1"/>
          </p:cNvSpPr>
          <p:nvPr/>
        </p:nvSpPr>
        <p:spPr>
          <a:xfrm xmlns:a="http://schemas.openxmlformats.org/drawingml/2006/main">
            <a:off x="609600" y="5829300"/>
            <a:ext cx="6191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975" b="0">
                <a:solidFill>
                  <a:srgbClr val="8EA0B8"/>
                </a:solidFill>
              </a:defRPr>
            </a:pPr>
            <a:r>
              <a:rPr sz="975" b="0">
                <a:solidFill>
                  <a:srgbClr val="8EA0B8"/>
                </a:solidFill>
              </a:rPr>
              <a:t>Public portfolio edition</a:t>
            </a:r>
          </a:p>
          <a:p xmlns:a="http://schemas.openxmlformats.org/drawingml/2006/main">
            <a:pPr algn="l">
              <a:buNone/>
              <a:defRPr sz="975" b="0">
                <a:solidFill>
                  <a:srgbClr val="8EA0B8"/>
                </a:solidFill>
              </a:defRPr>
            </a:pPr>
            <a:r>
              <a:rPr sz="975" b="0">
                <a:solidFill>
                  <a:srgbClr val="8EA0B8"/>
                </a:solidFill>
              </a:rPr>
              <a:t>Private account and channel details omitted</a:t>
            </a:r>
          </a:p>
        </p:txBody>
      </p:sp>
      <p:sp>
        <p:nvSpPr>
          <p:cNvPr id="9" name="">
            <a:extLst xmlns:a="http://schemas.openxmlformats.org/drawingml/2006/main">
              <a:ext uri="{FF2B5EF4-FFF2-40B4-BE49-F238E27FC236}">
                <a16:creationId xmlns:a16="http://schemas.microsoft.com/office/drawing/2014/main" id="{739A91B9-974C-4117-993B-2A0F13C39393}"/>
              </a:ext>
            </a:extLst>
          </p:cNvPr>
          <p:cNvSpPr>
            <a:spLocks xmlns:a="http://schemas.openxmlformats.org/drawingml/2006/main" noGrp="1"/>
          </p:cNvSpPr>
          <p:nvPr/>
        </p:nvSpPr>
        <p:spPr>
          <a:xfrm xmlns:a="http://schemas.openxmlformats.org/drawingml/2006/main">
            <a:off x="609600" y="6419850"/>
            <a:ext cx="109728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10" name="">
            <a:extLst xmlns:a="http://schemas.openxmlformats.org/drawingml/2006/main">
              <a:ext uri="{FF2B5EF4-FFF2-40B4-BE49-F238E27FC236}">
                <a16:creationId xmlns:a16="http://schemas.microsoft.com/office/drawing/2014/main" id="{F5FDD7B2-835F-4BC5-84D3-52DE352C5EBE}"/>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0">
                <a:solidFill>
                  <a:srgbClr val="8EA0B8"/>
                </a:solidFill>
              </a:defRPr>
            </a:pPr>
            <a:r>
              <a:rPr sz="825" b="0">
                <a:solidFill>
                  <a:srgbClr val="8EA0B8"/>
                </a:solidFill>
              </a:rPr>
              <a:t>Repository results · public edition</a:t>
            </a:r>
          </a:p>
        </p:txBody>
      </p:sp>
      <p:sp>
        <p:nvSpPr>
          <p:cNvPr id="11" name="">
            <a:extLst xmlns:a="http://schemas.openxmlformats.org/drawingml/2006/main">
              <a:ext uri="{FF2B5EF4-FFF2-40B4-BE49-F238E27FC236}">
                <a16:creationId xmlns:a16="http://schemas.microsoft.com/office/drawing/2014/main" id="{ED6BEBEA-8850-4996-8CB4-8B8B86B2CB64}"/>
              </a:ext>
            </a:extLst>
          </p:cNvPr>
          <p:cNvSpPr>
            <a:spLocks xmlns:a="http://schemas.openxmlformats.org/drawingml/2006/main" noGrp="1"/>
          </p:cNvSpPr>
          <p:nvPr/>
        </p:nvSpPr>
        <p:spPr>
          <a:xfrm xmlns:a="http://schemas.openxmlformats.org/drawingml/2006/main">
            <a:off x="9372600" y="6515100"/>
            <a:ext cx="2209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0">
                <a:solidFill>
                  <a:srgbClr val="8EA0B8"/>
                </a:solidFill>
              </a:defRPr>
            </a:pPr>
            <a:r>
              <a:rPr sz="825" b="0">
                <a:solidFill>
                  <a:srgbClr val="8EA0B8"/>
                </a:solidFill>
              </a:rPr>
              <a:t>© 2026 LILA BROOKS · APACHE-2.0</a:t>
            </a:r>
          </a:p>
        </p:txBody>
      </p:sp>
    </p:spTree>
    <p:extLst>
      <p:ext uri="{BB962C8B-B14F-4D97-AF65-F5344CB8AC3E}">
        <p14:creationId xmlns:p14="http://schemas.microsoft.com/office/powerpoint/2010/main" val="1988880437"/>
      </p:ext>
    </p:extLst>
  </p:cSld>
</p:sld>
</file>

<file path=ppt/slides/slide2.xml><?xml version="1.0" encoding="utf-8"?>
<p:sld xmlns:p="http://schemas.openxmlformats.org/presentationml/2006/main">
  <p:cSld>
    <p:bg>
      <p:bgPr>
        <a:solidFill xmlns:a="http://schemas.openxmlformats.org/drawingml/2006/main">
          <a:srgbClr val="0B1220"/>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E9AEBFA3-B682-4B75-A45E-3A68532761FD}"/>
              </a:ext>
            </a:extLst>
          </p:cNvPr>
          <p:cNvSpPr>
            <a:spLocks xmlns:a="http://schemas.openxmlformats.org/drawingml/2006/main" noGrp="1"/>
          </p:cNvSpPr>
          <p:nvPr/>
        </p:nvSpPr>
        <p:spPr>
          <a:xfrm xmlns:a="http://schemas.openxmlformats.org/drawingml/2006/main">
            <a:off x="609600" y="4000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975" b="1">
                <a:solidFill>
                  <a:srgbClr val="65B7FF"/>
                </a:solidFill>
              </a:defRPr>
            </a:pPr>
            <a:r>
              <a:rPr sz="975" b="1">
                <a:solidFill>
                  <a:srgbClr val="65B7FF"/>
                </a:solidFill>
              </a:rPr>
              <a:t>SYSTEM PATH</a:t>
            </a:r>
          </a:p>
        </p:txBody>
      </p:sp>
      <p:sp>
        <p:nvSpPr>
          <p:cNvPr id="2" name="slide-2-title">
            <a:extLst xmlns:a="http://schemas.openxmlformats.org/drawingml/2006/main">
              <a:ext uri="{FF2B5EF4-FFF2-40B4-BE49-F238E27FC236}">
                <a16:creationId xmlns:a16="http://schemas.microsoft.com/office/drawing/2014/main" id="{3EBD4344-E712-4370-899E-D46263C1604A}"/>
              </a:ext>
            </a:extLst>
          </p:cNvPr>
          <p:cNvSpPr>
            <a:spLocks xmlns:a="http://schemas.openxmlformats.org/drawingml/2006/main" noGrp="1"/>
          </p:cNvSpPr>
          <p:nvPr/>
        </p:nvSpPr>
        <p:spPr>
          <a:xfrm xmlns:a="http://schemas.openxmlformats.org/drawingml/2006/main">
            <a:off x="609600" y="704850"/>
            <a:ext cx="10477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700" b="1">
                <a:solidFill>
                  <a:srgbClr val="F5F8FC"/>
                </a:solidFill>
              </a:defRPr>
            </a:pPr>
            <a:r>
              <a:rPr sz="2700" b="1">
                <a:solidFill>
                  <a:srgbClr val="F5F8FC"/>
                </a:solidFill>
              </a:rPr>
              <a:t>One announcement crosses the full path</a:t>
            </a:r>
          </a:p>
        </p:txBody>
      </p:sp>
      <p:sp>
        <p:nvSpPr>
          <p:cNvPr id="3" name="">
            <a:extLst xmlns:a="http://schemas.openxmlformats.org/drawingml/2006/main">
              <a:ext uri="{FF2B5EF4-FFF2-40B4-BE49-F238E27FC236}">
                <a16:creationId xmlns:a16="http://schemas.microsoft.com/office/drawing/2014/main" id="{CAB27ED6-B7B3-4046-AB00-BB7E81E1E968}"/>
              </a:ext>
            </a:extLst>
          </p:cNvPr>
          <p:cNvSpPr>
            <a:spLocks xmlns:a="http://schemas.openxmlformats.org/drawingml/2006/main" noGrp="1"/>
          </p:cNvSpPr>
          <p:nvPr/>
        </p:nvSpPr>
        <p:spPr>
          <a:xfrm xmlns:a="http://schemas.openxmlformats.org/drawingml/2006/main">
            <a:off x="11144250" y="457200"/>
            <a:ext cx="4381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1050" b="1">
                <a:solidFill>
                  <a:srgbClr val="8EA0B8"/>
                </a:solidFill>
              </a:defRPr>
            </a:pPr>
            <a:r>
              <a:rPr sz="1050" b="1">
                <a:solidFill>
                  <a:srgbClr val="8EA0B8"/>
                </a:solidFill>
              </a:rPr>
              <a:t>02</a:t>
            </a:r>
          </a:p>
        </p:txBody>
      </p:sp>
      <p:sp>
        <p:nvSpPr>
          <p:cNvPr id="4" name="architecture-frame">
            <a:extLst xmlns:a="http://schemas.openxmlformats.org/drawingml/2006/main">
              <a:ext uri="{FF2B5EF4-FFF2-40B4-BE49-F238E27FC236}">
                <a16:creationId xmlns:a16="http://schemas.microsoft.com/office/drawing/2014/main" id="{DCCB80C6-47A8-4E21-B7CF-1D6581805529}"/>
              </a:ext>
            </a:extLst>
          </p:cNvPr>
          <p:cNvSpPr>
            <a:spLocks xmlns:a="http://schemas.openxmlformats.org/drawingml/2006/main" noGrp="1"/>
          </p:cNvSpPr>
          <p:nvPr/>
        </p:nvSpPr>
        <p:spPr>
          <a:xfrm xmlns:a="http://schemas.openxmlformats.org/drawingml/2006/main">
            <a:off x="609600" y="1352550"/>
            <a:ext cx="10972800" cy="4610100"/>
          </a:xfrm>
          <a:prstGeom xmlns:a="http://schemas.openxmlformats.org/drawingml/2006/main" prst="roundRect">
            <a:avLst>
              <a:gd name="adj" fmla="val 3719"/>
            </a:avLst>
          </a:prstGeom>
          <a:solidFill xmlns:a="http://schemas.openxmlformats.org/drawingml/2006/main">
            <a:srgbClr val="0F1929"/>
          </a:solidFill>
          <a:ln xmlns:a="http://schemas.openxmlformats.org/drawingml/2006/main" w="9525">
            <a:solidFill>
              <a:srgbClr val="273B56"/>
            </a:solidFill>
            <a:prstDash val="solid"/>
          </a:ln>
        </p:spPr>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9c1b77da01e3412c"/>
          <a:stretch xmlns:a="http://schemas.openxmlformats.org/drawingml/2006/main"/>
        </p:blipFill>
        <p:spPr>
          <a:xfrm xmlns:a="http://schemas.openxmlformats.org/drawingml/2006/main" flipH="0" flipV="0">
            <a:off x="1128346" y="1466850"/>
            <a:ext cx="9935308" cy="4305300"/>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9D4BD82D-0579-4CF4-ABAD-57D6C3E0AAFB}"/>
              </a:ext>
            </a:extLst>
          </p:cNvPr>
          <p:cNvSpPr>
            <a:spLocks xmlns:a="http://schemas.openxmlformats.org/drawingml/2006/main" noGrp="1"/>
          </p:cNvSpPr>
          <p:nvPr/>
        </p:nvSpPr>
        <p:spPr>
          <a:xfrm xmlns:a="http://schemas.openxmlformats.org/drawingml/2006/main">
            <a:off x="609600" y="6419850"/>
            <a:ext cx="109728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7" name="">
            <a:extLst xmlns:a="http://schemas.openxmlformats.org/drawingml/2006/main">
              <a:ext uri="{FF2B5EF4-FFF2-40B4-BE49-F238E27FC236}">
                <a16:creationId xmlns:a16="http://schemas.microsoft.com/office/drawing/2014/main" id="{7D6711D3-45C4-4061-BDB2-772B223F428C}"/>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0">
                <a:solidFill>
                  <a:srgbClr val="8EA0B8"/>
                </a:solidFill>
              </a:defRPr>
            </a:pPr>
            <a:r>
              <a:rPr sz="825" b="0">
                <a:solidFill>
                  <a:srgbClr val="8EA0B8"/>
                </a:solidFill>
              </a:rPr>
              <a:t>Architecture source and export are checked for drift</a:t>
            </a:r>
          </a:p>
        </p:txBody>
      </p:sp>
      <p:sp>
        <p:nvSpPr>
          <p:cNvPr id="8" name="">
            <a:extLst xmlns:a="http://schemas.openxmlformats.org/drawingml/2006/main">
              <a:ext uri="{FF2B5EF4-FFF2-40B4-BE49-F238E27FC236}">
                <a16:creationId xmlns:a16="http://schemas.microsoft.com/office/drawing/2014/main" id="{F5C2EBB8-A7C0-48A1-95BF-A6A8D10EBC06}"/>
              </a:ext>
            </a:extLst>
          </p:cNvPr>
          <p:cNvSpPr>
            <a:spLocks xmlns:a="http://schemas.openxmlformats.org/drawingml/2006/main" noGrp="1"/>
          </p:cNvSpPr>
          <p:nvPr/>
        </p:nvSpPr>
        <p:spPr>
          <a:xfrm xmlns:a="http://schemas.openxmlformats.org/drawingml/2006/main">
            <a:off x="9372600" y="6515100"/>
            <a:ext cx="2209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0">
                <a:solidFill>
                  <a:srgbClr val="8EA0B8"/>
                </a:solidFill>
              </a:defRPr>
            </a:pPr>
            <a:r>
              <a:rPr sz="825" b="0">
                <a:solidFill>
                  <a:srgbClr val="8EA0B8"/>
                </a:solidFill>
              </a:rPr>
              <a:t>© 2026 LILA BROOKS · APACHE-2.0</a:t>
            </a:r>
          </a:p>
        </p:txBody>
      </p:sp>
    </p:spTree>
    <p:extLst>
      <p:ext uri="{BB962C8B-B14F-4D97-AF65-F5344CB8AC3E}">
        <p14:creationId xmlns:p14="http://schemas.microsoft.com/office/powerpoint/2010/main" val="641559694"/>
      </p:ext>
    </p:extLst>
  </p:cSld>
</p:sld>
</file>

<file path=ppt/slides/slide3.xml><?xml version="1.0" encoding="utf-8"?>
<p:sld xmlns:p="http://schemas.openxmlformats.org/presentationml/2006/main">
  <p:cSld>
    <p:bg>
      <p:bgPr>
        <a:solidFill xmlns:a="http://schemas.openxmlformats.org/drawingml/2006/main">
          <a:srgbClr val="0B1220"/>
        </a:solidFill>
      </p:bgPr>
    </p:bg>
    <p:spTree>
      <p:nvGrpSpPr>
        <p:cNvPr id="1" name=""/>
        <p:cNvGrpSpPr/>
        <p:nvPr/>
      </p:nvGrpSpPr>
      <p:grpSpPr>
        <a:xfrm xmlns:a="http://schemas.openxmlformats.org/drawingml/2006/main"/>
      </p:grpSpPr>
      <p:sp>
        <p:nvSpPr>
          <p:cNvPr id="38" name="">
            <a:extLst xmlns:a="http://schemas.openxmlformats.org/drawingml/2006/main">
              <a:ext uri="{FF2B5EF4-FFF2-40B4-BE49-F238E27FC236}">
                <a16:creationId xmlns:a16="http://schemas.microsoft.com/office/drawing/2014/main" id="{D60B6C76-1C9D-4468-B8A7-7ECB31A10EB9}"/>
              </a:ext>
            </a:extLst>
          </p:cNvPr>
          <p:cNvSpPr>
            <a:spLocks xmlns:a="http://schemas.openxmlformats.org/drawingml/2006/main" noGrp="1"/>
          </p:cNvSpPr>
          <p:nvPr/>
        </p:nvSpPr>
        <p:spPr>
          <a:xfrm xmlns:a="http://schemas.openxmlformats.org/drawingml/2006/main">
            <a:off x="609600" y="4000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975" b="1">
                <a:solidFill>
                  <a:srgbClr val="65B7FF"/>
                </a:solidFill>
              </a:defRPr>
            </a:pPr>
            <a:r>
              <a:rPr sz="975" b="1">
                <a:solidFill>
                  <a:srgbClr val="65B7FF"/>
                </a:solidFill>
              </a:rPr>
              <a:t>DEPLOYED SURFACE</a:t>
            </a:r>
          </a:p>
        </p:txBody>
      </p:sp>
      <p:sp>
        <p:nvSpPr>
          <p:cNvPr id="2" name="slide-3-title">
            <a:extLst xmlns:a="http://schemas.openxmlformats.org/drawingml/2006/main">
              <a:ext uri="{FF2B5EF4-FFF2-40B4-BE49-F238E27FC236}">
                <a16:creationId xmlns:a16="http://schemas.microsoft.com/office/drawing/2014/main" id="{8273B6DA-A491-4A8A-9841-8DFD8C29D9C0}"/>
              </a:ext>
            </a:extLst>
          </p:cNvPr>
          <p:cNvSpPr>
            <a:spLocks xmlns:a="http://schemas.openxmlformats.org/drawingml/2006/main" noGrp="1"/>
          </p:cNvSpPr>
          <p:nvPr/>
        </p:nvSpPr>
        <p:spPr>
          <a:xfrm xmlns:a="http://schemas.openxmlformats.org/drawingml/2006/main">
            <a:off x="609600" y="704850"/>
            <a:ext cx="10477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700" b="1">
                <a:solidFill>
                  <a:srgbClr val="F5F8FC"/>
                </a:solidFill>
              </a:defRPr>
            </a:pPr>
            <a:r>
              <a:rPr sz="2700" b="1">
                <a:solidFill>
                  <a:srgbClr val="F5F8FC"/>
                </a:solidFill>
              </a:rPr>
              <a:t>Four AWS runtimes share one delivery system</a:t>
            </a:r>
          </a:p>
        </p:txBody>
      </p:sp>
      <p:sp>
        <p:nvSpPr>
          <p:cNvPr id="3" name="">
            <a:extLst xmlns:a="http://schemas.openxmlformats.org/drawingml/2006/main">
              <a:ext uri="{FF2B5EF4-FFF2-40B4-BE49-F238E27FC236}">
                <a16:creationId xmlns:a16="http://schemas.microsoft.com/office/drawing/2014/main" id="{7734B4BD-A1C6-4AB0-AAFB-BF49657FE15F}"/>
              </a:ext>
            </a:extLst>
          </p:cNvPr>
          <p:cNvSpPr>
            <a:spLocks xmlns:a="http://schemas.openxmlformats.org/drawingml/2006/main" noGrp="1"/>
          </p:cNvSpPr>
          <p:nvPr/>
        </p:nvSpPr>
        <p:spPr>
          <a:xfrm xmlns:a="http://schemas.openxmlformats.org/drawingml/2006/main">
            <a:off x="11144250" y="457200"/>
            <a:ext cx="4381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1050" b="1">
                <a:solidFill>
                  <a:srgbClr val="8EA0B8"/>
                </a:solidFill>
              </a:defRPr>
            </a:pPr>
            <a:r>
              <a:rPr sz="1050" b="1">
                <a:solidFill>
                  <a:srgbClr val="8EA0B8"/>
                </a:solidFill>
              </a:rPr>
              <a:t>03</a:t>
            </a:r>
          </a:p>
        </p:txBody>
      </p:sp>
      <p:sp>
        <p:nvSpPr>
          <p:cNvPr id="4" name="">
            <a:extLst xmlns:a="http://schemas.openxmlformats.org/drawingml/2006/main">
              <a:ext uri="{FF2B5EF4-FFF2-40B4-BE49-F238E27FC236}">
                <a16:creationId xmlns:a16="http://schemas.microsoft.com/office/drawing/2014/main" id="{04B37CDA-91B2-482C-BF83-432AE7E955A3}"/>
              </a:ext>
            </a:extLst>
          </p:cNvPr>
          <p:cNvSpPr>
            <a:spLocks xmlns:a="http://schemas.openxmlformats.org/drawingml/2006/main" noGrp="1"/>
          </p:cNvSpPr>
          <p:nvPr/>
        </p:nvSpPr>
        <p:spPr>
          <a:xfrm xmlns:a="http://schemas.openxmlformats.org/drawingml/2006/main">
            <a:off x="1524000" y="2381250"/>
            <a:ext cx="9144000" cy="0"/>
          </a:xfrm>
          <a:prstGeom xmlns:a="http://schemas.openxmlformats.org/drawingml/2006/main" prst="line">
            <a:avLst/>
          </a:prstGeom>
          <a:noFill xmlns:a="http://schemas.openxmlformats.org/drawingml/2006/main"/>
          <a:ln xmlns:a="http://schemas.openxmlformats.org/drawingml/2006/main" w="28575">
            <a:solidFill>
              <a:srgbClr val="273B56"/>
            </a:solidFill>
            <a:prstDash val="solid"/>
          </a:ln>
        </p:spPr>
      </p:sp>
      <p:sp>
        <p:nvSpPr>
          <p:cNvPr id="5" name="">
            <a:extLst xmlns:a="http://schemas.openxmlformats.org/drawingml/2006/main">
              <a:ext uri="{FF2B5EF4-FFF2-40B4-BE49-F238E27FC236}">
                <a16:creationId xmlns:a16="http://schemas.microsoft.com/office/drawing/2014/main" id="{26C0D147-A7B3-4FA6-B52D-22425D15A8DB}"/>
              </a:ext>
            </a:extLst>
          </p:cNvPr>
          <p:cNvSpPr>
            <a:spLocks xmlns:a="http://schemas.openxmlformats.org/drawingml/2006/main" noGrp="1"/>
          </p:cNvSpPr>
          <p:nvPr/>
        </p:nvSpPr>
        <p:spPr>
          <a:xfrm xmlns:a="http://schemas.openxmlformats.org/drawingml/2006/main">
            <a:off x="1704975" y="2276475"/>
            <a:ext cx="209550" cy="209550"/>
          </a:xfrm>
          <a:prstGeom xmlns:a="http://schemas.openxmlformats.org/drawingml/2006/main" prst="ellipse">
            <a:avLst/>
          </a:prstGeom>
          <a:solidFill xmlns:a="http://schemas.openxmlformats.org/drawingml/2006/main">
            <a:srgbClr val="65B7FF"/>
          </a:solidFill>
          <a:ln xmlns:a="http://schemas.openxmlformats.org/drawingml/2006/main" w="9525">
            <a:solidFill>
              <a:srgbClr val="65B7FF"/>
            </a:solidFill>
            <a:prstDash val="solid"/>
          </a:ln>
        </p:spPr>
      </p:sp>
      <p:sp>
        <p:nvSpPr>
          <p:cNvPr id="6" name="">
            <a:extLst xmlns:a="http://schemas.openxmlformats.org/drawingml/2006/main">
              <a:ext uri="{FF2B5EF4-FFF2-40B4-BE49-F238E27FC236}">
                <a16:creationId xmlns:a16="http://schemas.microsoft.com/office/drawing/2014/main" id="{5744E7AA-2AA5-4206-834B-CCB6EC133AAC}"/>
              </a:ext>
            </a:extLst>
          </p:cNvPr>
          <p:cNvSpPr>
            <a:spLocks xmlns:a="http://schemas.openxmlformats.org/drawingml/2006/main" noGrp="1"/>
          </p:cNvSpPr>
          <p:nvPr/>
        </p:nvSpPr>
        <p:spPr>
          <a:xfrm xmlns:a="http://schemas.openxmlformats.org/drawingml/2006/main">
            <a:off x="781050" y="2667000"/>
            <a:ext cx="20574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a:solidFill>
                  <a:srgbClr val="F5F8FC"/>
                </a:solidFill>
              </a:defRPr>
            </a:pPr>
            <a:r>
              <a:rPr sz="1500" b="1">
                <a:solidFill>
                  <a:srgbClr val="F5F8FC"/>
                </a:solidFill>
              </a:rPr>
              <a:t>Feed watcher</a:t>
            </a:r>
          </a:p>
        </p:txBody>
      </p:sp>
      <p:sp>
        <p:nvSpPr>
          <p:cNvPr id="7" name="">
            <a:extLst xmlns:a="http://schemas.openxmlformats.org/drawingml/2006/main">
              <a:ext uri="{FF2B5EF4-FFF2-40B4-BE49-F238E27FC236}">
                <a16:creationId xmlns:a16="http://schemas.microsoft.com/office/drawing/2014/main" id="{313212A4-A90F-4E8A-8A5E-52BFC6B065ED}"/>
              </a:ext>
            </a:extLst>
          </p:cNvPr>
          <p:cNvSpPr>
            <a:spLocks xmlns:a="http://schemas.openxmlformats.org/drawingml/2006/main" noGrp="1"/>
          </p:cNvSpPr>
          <p:nvPr/>
        </p:nvSpPr>
        <p:spPr>
          <a:xfrm xmlns:a="http://schemas.openxmlformats.org/drawingml/2006/main">
            <a:off x="781050" y="3028950"/>
            <a:ext cx="20574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125" b="0">
                <a:solidFill>
                  <a:srgbClr val="D3DEEA"/>
                </a:solidFill>
              </a:defRPr>
            </a:pPr>
            <a:r>
              <a:rPr sz="1125" b="0">
                <a:solidFill>
                  <a:srgbClr val="D3DEEA"/>
                </a:solidFill>
              </a:rPr>
              <a:t>RSS + Atom acquisition</a:t>
            </a:r>
          </a:p>
          <a:p xmlns:a="http://schemas.openxmlformats.org/drawingml/2006/main">
            <a:pPr algn="ctr">
              <a:buNone/>
              <a:defRPr sz="1125" b="0">
                <a:solidFill>
                  <a:srgbClr val="D3DEEA"/>
                </a:solidFill>
              </a:defRPr>
            </a:pPr>
            <a:r>
              <a:rPr sz="1125" b="0">
                <a:solidFill>
                  <a:srgbClr val="D3DEEA"/>
                </a:solidFill>
              </a:rPr>
              <a:t>15-minute schedule</a:t>
            </a:r>
          </a:p>
        </p:txBody>
      </p:sp>
      <p:sp>
        <p:nvSpPr>
          <p:cNvPr id="8" name="">
            <a:extLst xmlns:a="http://schemas.openxmlformats.org/drawingml/2006/main">
              <a:ext uri="{FF2B5EF4-FFF2-40B4-BE49-F238E27FC236}">
                <a16:creationId xmlns:a16="http://schemas.microsoft.com/office/drawing/2014/main" id="{2F2C051C-209B-4725-A856-8AFC7D05B881}"/>
              </a:ext>
            </a:extLst>
          </p:cNvPr>
          <p:cNvSpPr>
            <a:spLocks xmlns:a="http://schemas.openxmlformats.org/drawingml/2006/main" noGrp="1"/>
          </p:cNvSpPr>
          <p:nvPr/>
        </p:nvSpPr>
        <p:spPr>
          <a:xfrm xmlns:a="http://schemas.openxmlformats.org/drawingml/2006/main">
            <a:off x="4514850" y="2276475"/>
            <a:ext cx="209550" cy="209550"/>
          </a:xfrm>
          <a:prstGeom xmlns:a="http://schemas.openxmlformats.org/drawingml/2006/main" prst="ellipse">
            <a:avLst/>
          </a:prstGeom>
          <a:solidFill xmlns:a="http://schemas.openxmlformats.org/drawingml/2006/main">
            <a:srgbClr val="56D6A3"/>
          </a:solidFill>
          <a:ln xmlns:a="http://schemas.openxmlformats.org/drawingml/2006/main" w="9525">
            <a:solidFill>
              <a:srgbClr val="56D6A3"/>
            </a:solidFill>
            <a:prstDash val="solid"/>
          </a:ln>
        </p:spPr>
      </p:sp>
      <p:sp>
        <p:nvSpPr>
          <p:cNvPr id="9" name="">
            <a:extLst xmlns:a="http://schemas.openxmlformats.org/drawingml/2006/main">
              <a:ext uri="{FF2B5EF4-FFF2-40B4-BE49-F238E27FC236}">
                <a16:creationId xmlns:a16="http://schemas.microsoft.com/office/drawing/2014/main" id="{73F4DB96-3B84-4158-B648-87503D042F12}"/>
              </a:ext>
            </a:extLst>
          </p:cNvPr>
          <p:cNvSpPr>
            <a:spLocks xmlns:a="http://schemas.openxmlformats.org/drawingml/2006/main" noGrp="1"/>
          </p:cNvSpPr>
          <p:nvPr/>
        </p:nvSpPr>
        <p:spPr>
          <a:xfrm xmlns:a="http://schemas.openxmlformats.org/drawingml/2006/main">
            <a:off x="3590925" y="2667000"/>
            <a:ext cx="20574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a:solidFill>
                  <a:srgbClr val="F5F8FC"/>
                </a:solidFill>
              </a:defRPr>
            </a:pPr>
            <a:r>
              <a:rPr sz="1500" b="1">
                <a:solidFill>
                  <a:srgbClr val="F5F8FC"/>
                </a:solidFill>
              </a:rPr>
              <a:t>Outbox dispatcher</a:t>
            </a:r>
          </a:p>
        </p:txBody>
      </p:sp>
      <p:sp>
        <p:nvSpPr>
          <p:cNvPr id="10" name="">
            <a:extLst xmlns:a="http://schemas.openxmlformats.org/drawingml/2006/main">
              <a:ext uri="{FF2B5EF4-FFF2-40B4-BE49-F238E27FC236}">
                <a16:creationId xmlns:a16="http://schemas.microsoft.com/office/drawing/2014/main" id="{52D14F46-1E2E-4DBF-A88C-B8FABBB04B27}"/>
              </a:ext>
            </a:extLst>
          </p:cNvPr>
          <p:cNvSpPr>
            <a:spLocks xmlns:a="http://schemas.openxmlformats.org/drawingml/2006/main" noGrp="1"/>
          </p:cNvSpPr>
          <p:nvPr/>
        </p:nvSpPr>
        <p:spPr>
          <a:xfrm xmlns:a="http://schemas.openxmlformats.org/drawingml/2006/main">
            <a:off x="3590925" y="3028950"/>
            <a:ext cx="20574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125" b="0">
                <a:solidFill>
                  <a:srgbClr val="D3DEEA"/>
                </a:solidFill>
              </a:defRPr>
            </a:pPr>
            <a:r>
              <a:rPr sz="1125" b="0">
                <a:solidFill>
                  <a:srgbClr val="D3DEEA"/>
                </a:solidFill>
              </a:rPr>
              <a:t>Due-work claim</a:t>
            </a:r>
          </a:p>
          <a:p xmlns:a="http://schemas.openxmlformats.org/drawingml/2006/main">
            <a:pPr algn="ctr">
              <a:buNone/>
              <a:defRPr sz="1125" b="0">
                <a:solidFill>
                  <a:srgbClr val="D3DEEA"/>
                </a:solidFill>
              </a:defRPr>
            </a:pPr>
            <a:r>
              <a:rPr sz="1125" b="0">
                <a:solidFill>
                  <a:srgbClr val="D3DEEA"/>
                </a:solidFill>
              </a:rPr>
              <a:t>1-minute schedule</a:t>
            </a:r>
          </a:p>
        </p:txBody>
      </p:sp>
      <p:sp>
        <p:nvSpPr>
          <p:cNvPr id="11" name="">
            <a:extLst xmlns:a="http://schemas.openxmlformats.org/drawingml/2006/main">
              <a:ext uri="{FF2B5EF4-FFF2-40B4-BE49-F238E27FC236}">
                <a16:creationId xmlns:a16="http://schemas.microsoft.com/office/drawing/2014/main" id="{89494468-EDC7-481E-B743-B9BA14FEA373}"/>
              </a:ext>
            </a:extLst>
          </p:cNvPr>
          <p:cNvSpPr>
            <a:spLocks xmlns:a="http://schemas.openxmlformats.org/drawingml/2006/main" noGrp="1"/>
          </p:cNvSpPr>
          <p:nvPr/>
        </p:nvSpPr>
        <p:spPr>
          <a:xfrm xmlns:a="http://schemas.openxmlformats.org/drawingml/2006/main">
            <a:off x="7324725" y="2276475"/>
            <a:ext cx="209550" cy="209550"/>
          </a:xfrm>
          <a:prstGeom xmlns:a="http://schemas.openxmlformats.org/drawingml/2006/main" prst="ellipse">
            <a:avLst/>
          </a:prstGeom>
          <a:solidFill xmlns:a="http://schemas.openxmlformats.org/drawingml/2006/main">
            <a:srgbClr val="FFCB6B"/>
          </a:solidFill>
          <a:ln xmlns:a="http://schemas.openxmlformats.org/drawingml/2006/main" w="9525">
            <a:solidFill>
              <a:srgbClr val="FFCB6B"/>
            </a:solidFill>
            <a:prstDash val="solid"/>
          </a:ln>
        </p:spPr>
      </p:sp>
      <p:sp>
        <p:nvSpPr>
          <p:cNvPr id="12" name="">
            <a:extLst xmlns:a="http://schemas.openxmlformats.org/drawingml/2006/main">
              <a:ext uri="{FF2B5EF4-FFF2-40B4-BE49-F238E27FC236}">
                <a16:creationId xmlns:a16="http://schemas.microsoft.com/office/drawing/2014/main" id="{783F414D-CC50-402C-ADF7-B61E60D94FDA}"/>
              </a:ext>
            </a:extLst>
          </p:cNvPr>
          <p:cNvSpPr>
            <a:spLocks xmlns:a="http://schemas.openxmlformats.org/drawingml/2006/main" noGrp="1"/>
          </p:cNvSpPr>
          <p:nvPr/>
        </p:nvSpPr>
        <p:spPr>
          <a:xfrm xmlns:a="http://schemas.openxmlformats.org/drawingml/2006/main">
            <a:off x="6400800" y="2667000"/>
            <a:ext cx="20574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a:solidFill>
                  <a:srgbClr val="F5F8FC"/>
                </a:solidFill>
              </a:defRPr>
            </a:pPr>
            <a:r>
              <a:rPr sz="1500" b="1">
                <a:solidFill>
                  <a:srgbClr val="F5F8FC"/>
                </a:solidFill>
              </a:rPr>
              <a:t>Slack worker</a:t>
            </a:r>
          </a:p>
        </p:txBody>
      </p:sp>
      <p:sp>
        <p:nvSpPr>
          <p:cNvPr id="13" name="">
            <a:extLst xmlns:a="http://schemas.openxmlformats.org/drawingml/2006/main">
              <a:ext uri="{FF2B5EF4-FFF2-40B4-BE49-F238E27FC236}">
                <a16:creationId xmlns:a16="http://schemas.microsoft.com/office/drawing/2014/main" id="{F39C472C-176D-418C-8D2D-85F5DFFEAD9A}"/>
              </a:ext>
            </a:extLst>
          </p:cNvPr>
          <p:cNvSpPr>
            <a:spLocks xmlns:a="http://schemas.openxmlformats.org/drawingml/2006/main" noGrp="1"/>
          </p:cNvSpPr>
          <p:nvPr/>
        </p:nvSpPr>
        <p:spPr>
          <a:xfrm xmlns:a="http://schemas.openxmlformats.org/drawingml/2006/main">
            <a:off x="6400800" y="3028950"/>
            <a:ext cx="20574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125" b="0">
                <a:solidFill>
                  <a:srgbClr val="D3DEEA"/>
                </a:solidFill>
              </a:defRPr>
            </a:pPr>
            <a:r>
              <a:rPr sz="1125" b="0">
                <a:solidFill>
                  <a:srgbClr val="D3DEEA"/>
                </a:solidFill>
              </a:rPr>
              <a:t>SQS FIFO trigger</a:t>
            </a:r>
          </a:p>
          <a:p xmlns:a="http://schemas.openxmlformats.org/drawingml/2006/main">
            <a:pPr algn="ctr">
              <a:buNone/>
              <a:defRPr sz="1125" b="0">
                <a:solidFill>
                  <a:srgbClr val="D3DEEA"/>
                </a:solidFill>
              </a:defRPr>
            </a:pPr>
            <a:r>
              <a:rPr sz="1125" b="0">
                <a:solidFill>
                  <a:srgbClr val="D3DEEA"/>
                </a:solidFill>
              </a:rPr>
              <a:t>known outcome write</a:t>
            </a:r>
          </a:p>
        </p:txBody>
      </p:sp>
      <p:sp>
        <p:nvSpPr>
          <p:cNvPr id="14" name="">
            <a:extLst xmlns:a="http://schemas.openxmlformats.org/drawingml/2006/main">
              <a:ext uri="{FF2B5EF4-FFF2-40B4-BE49-F238E27FC236}">
                <a16:creationId xmlns:a16="http://schemas.microsoft.com/office/drawing/2014/main" id="{3ADF5CD7-9EAE-4045-A76B-20CA7DAA9D82}"/>
              </a:ext>
            </a:extLst>
          </p:cNvPr>
          <p:cNvSpPr>
            <a:spLocks xmlns:a="http://schemas.openxmlformats.org/drawingml/2006/main" noGrp="1"/>
          </p:cNvSpPr>
          <p:nvPr/>
        </p:nvSpPr>
        <p:spPr>
          <a:xfrm xmlns:a="http://schemas.openxmlformats.org/drawingml/2006/main">
            <a:off x="10134600" y="2276475"/>
            <a:ext cx="209550" cy="209550"/>
          </a:xfrm>
          <a:prstGeom xmlns:a="http://schemas.openxmlformats.org/drawingml/2006/main" prst="ellipse">
            <a:avLst/>
          </a:prstGeom>
          <a:solidFill xmlns:a="http://schemas.openxmlformats.org/drawingml/2006/main">
            <a:srgbClr val="FF7B92"/>
          </a:solidFill>
          <a:ln xmlns:a="http://schemas.openxmlformats.org/drawingml/2006/main" w="9525">
            <a:solidFill>
              <a:srgbClr val="FF7B92"/>
            </a:solidFill>
            <a:prstDash val="solid"/>
          </a:ln>
        </p:spPr>
      </p:sp>
      <p:sp>
        <p:nvSpPr>
          <p:cNvPr id="15" name="">
            <a:extLst xmlns:a="http://schemas.openxmlformats.org/drawingml/2006/main">
              <a:ext uri="{FF2B5EF4-FFF2-40B4-BE49-F238E27FC236}">
                <a16:creationId xmlns:a16="http://schemas.microsoft.com/office/drawing/2014/main" id="{78AAAF89-B679-4978-8E00-B76F65290737}"/>
              </a:ext>
            </a:extLst>
          </p:cNvPr>
          <p:cNvSpPr>
            <a:spLocks xmlns:a="http://schemas.openxmlformats.org/drawingml/2006/main" noGrp="1"/>
          </p:cNvSpPr>
          <p:nvPr/>
        </p:nvSpPr>
        <p:spPr>
          <a:xfrm xmlns:a="http://schemas.openxmlformats.org/drawingml/2006/main">
            <a:off x="9210675" y="2667000"/>
            <a:ext cx="20574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a:solidFill>
                  <a:srgbClr val="F5F8FC"/>
                </a:solidFill>
              </a:defRPr>
            </a:pPr>
            <a:r>
              <a:rPr sz="1500" b="1">
                <a:solidFill>
                  <a:srgbClr val="F5F8FC"/>
                </a:solidFill>
              </a:rPr>
              <a:t>Recovery reconciler</a:t>
            </a:r>
          </a:p>
        </p:txBody>
      </p:sp>
      <p:sp>
        <p:nvSpPr>
          <p:cNvPr id="16" name="">
            <a:extLst xmlns:a="http://schemas.openxmlformats.org/drawingml/2006/main">
              <a:ext uri="{FF2B5EF4-FFF2-40B4-BE49-F238E27FC236}">
                <a16:creationId xmlns:a16="http://schemas.microsoft.com/office/drawing/2014/main" id="{A2F61904-730F-4646-B65A-874E9787CC00}"/>
              </a:ext>
            </a:extLst>
          </p:cNvPr>
          <p:cNvSpPr>
            <a:spLocks xmlns:a="http://schemas.openxmlformats.org/drawingml/2006/main" noGrp="1"/>
          </p:cNvSpPr>
          <p:nvPr/>
        </p:nvSpPr>
        <p:spPr>
          <a:xfrm xmlns:a="http://schemas.openxmlformats.org/drawingml/2006/main">
            <a:off x="9210675" y="3028950"/>
            <a:ext cx="20574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125" b="0">
                <a:solidFill>
                  <a:srgbClr val="D3DEEA"/>
                </a:solidFill>
              </a:defRPr>
            </a:pPr>
            <a:r>
              <a:rPr sz="1125" b="0">
                <a:solidFill>
                  <a:srgbClr val="D3DEEA"/>
                </a:solidFill>
              </a:rPr>
              <a:t>Lease repair</a:t>
            </a:r>
          </a:p>
          <a:p xmlns:a="http://schemas.openxmlformats.org/drawingml/2006/main">
            <a:pPr algn="ctr">
              <a:buNone/>
              <a:defRPr sz="1125" b="0">
                <a:solidFill>
                  <a:srgbClr val="D3DEEA"/>
                </a:solidFill>
              </a:defRPr>
            </a:pPr>
            <a:r>
              <a:rPr sz="1125" b="0">
                <a:solidFill>
                  <a:srgbClr val="D3DEEA"/>
                </a:solidFill>
              </a:rPr>
              <a:t>5-minute schedule</a:t>
            </a:r>
          </a:p>
        </p:txBody>
      </p:sp>
      <p:sp>
        <p:nvSpPr>
          <p:cNvPr id="17" name="aws-services-band">
            <a:extLst xmlns:a="http://schemas.openxmlformats.org/drawingml/2006/main">
              <a:ext uri="{FF2B5EF4-FFF2-40B4-BE49-F238E27FC236}">
                <a16:creationId xmlns:a16="http://schemas.microsoft.com/office/drawing/2014/main" id="{C3385649-DEAC-451A-89F4-8B5028C5544B}"/>
              </a:ext>
            </a:extLst>
          </p:cNvPr>
          <p:cNvSpPr>
            <a:spLocks xmlns:a="http://schemas.openxmlformats.org/drawingml/2006/main" noGrp="1"/>
          </p:cNvSpPr>
          <p:nvPr/>
        </p:nvSpPr>
        <p:spPr>
          <a:xfrm xmlns:a="http://schemas.openxmlformats.org/drawingml/2006/main">
            <a:off x="609600" y="3943350"/>
            <a:ext cx="10972800" cy="1466850"/>
          </a:xfrm>
          <a:prstGeom xmlns:a="http://schemas.openxmlformats.org/drawingml/2006/main" prst="roundRect">
            <a:avLst>
              <a:gd name="adj" fmla="val 10390"/>
            </a:avLst>
          </a:prstGeom>
          <a:solidFill xmlns:a="http://schemas.openxmlformats.org/drawingml/2006/main">
            <a:srgbClr val="132136"/>
          </a:solidFill>
          <a:ln xmlns:a="http://schemas.openxmlformats.org/drawingml/2006/main" w="9525">
            <a:solidFill>
              <a:srgbClr val="273B56"/>
            </a:solidFill>
            <a:prstDash val="solid"/>
          </a:ln>
        </p:spPr>
      </p:sp>
      <p:sp>
        <p:nvSpPr>
          <p:cNvPr id="18" name="">
            <a:extLst xmlns:a="http://schemas.openxmlformats.org/drawingml/2006/main">
              <a:ext uri="{FF2B5EF4-FFF2-40B4-BE49-F238E27FC236}">
                <a16:creationId xmlns:a16="http://schemas.microsoft.com/office/drawing/2014/main" id="{931110CD-B1B3-4034-A54D-B28235E00506}"/>
              </a:ext>
            </a:extLst>
          </p:cNvPr>
          <p:cNvSpPr>
            <a:spLocks xmlns:a="http://schemas.openxmlformats.org/drawingml/2006/main" noGrp="1"/>
          </p:cNvSpPr>
          <p:nvPr/>
        </p:nvSpPr>
        <p:spPr>
          <a:xfrm xmlns:a="http://schemas.openxmlformats.org/drawingml/2006/main">
            <a:off x="876300" y="4248150"/>
            <a:ext cx="219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1">
                <a:solidFill>
                  <a:srgbClr val="65B7FF"/>
                </a:solidFill>
              </a:defRPr>
            </a:pPr>
            <a:r>
              <a:rPr sz="1425" b="1">
                <a:solidFill>
                  <a:srgbClr val="65B7FF"/>
                </a:solidFill>
              </a:rPr>
              <a:t>S3</a:t>
            </a:r>
          </a:p>
        </p:txBody>
      </p:sp>
      <p:sp>
        <p:nvSpPr>
          <p:cNvPr id="19" name="">
            <a:extLst xmlns:a="http://schemas.openxmlformats.org/drawingml/2006/main">
              <a:ext uri="{FF2B5EF4-FFF2-40B4-BE49-F238E27FC236}">
                <a16:creationId xmlns:a16="http://schemas.microsoft.com/office/drawing/2014/main" id="{BC507D5A-D646-4798-9BC0-2862B049C61E}"/>
              </a:ext>
            </a:extLst>
          </p:cNvPr>
          <p:cNvSpPr>
            <a:spLocks xmlns:a="http://schemas.openxmlformats.org/drawingml/2006/main" noGrp="1"/>
          </p:cNvSpPr>
          <p:nvPr/>
        </p:nvSpPr>
        <p:spPr>
          <a:xfrm xmlns:a="http://schemas.openxmlformats.org/drawingml/2006/main">
            <a:off x="876300" y="4629150"/>
            <a:ext cx="22479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050" b="0">
                <a:solidFill>
                  <a:srgbClr val="D3DEEA"/>
                </a:solidFill>
              </a:defRPr>
            </a:pPr>
            <a:r>
              <a:rPr sz="1050" b="0">
                <a:solidFill>
                  <a:srgbClr val="D3DEEA"/>
                </a:solidFill>
              </a:rPr>
              <a:t>releases · snapshots · packages</a:t>
            </a:r>
          </a:p>
        </p:txBody>
      </p:sp>
      <p:sp>
        <p:nvSpPr>
          <p:cNvPr id="20" name="">
            <a:extLst xmlns:a="http://schemas.openxmlformats.org/drawingml/2006/main">
              <a:ext uri="{FF2B5EF4-FFF2-40B4-BE49-F238E27FC236}">
                <a16:creationId xmlns:a16="http://schemas.microsoft.com/office/drawing/2014/main" id="{8F31D066-C673-43C2-91ED-4D2DC2D5E4A6}"/>
              </a:ext>
            </a:extLst>
          </p:cNvPr>
          <p:cNvSpPr>
            <a:spLocks xmlns:a="http://schemas.openxmlformats.org/drawingml/2006/main" noGrp="1"/>
          </p:cNvSpPr>
          <p:nvPr/>
        </p:nvSpPr>
        <p:spPr>
          <a:xfrm xmlns:a="http://schemas.openxmlformats.org/drawingml/2006/main">
            <a:off x="3543300" y="4248150"/>
            <a:ext cx="219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1">
                <a:solidFill>
                  <a:srgbClr val="B69DF8"/>
                </a:solidFill>
              </a:defRPr>
            </a:pPr>
            <a:r>
              <a:rPr sz="1425" b="1">
                <a:solidFill>
                  <a:srgbClr val="B69DF8"/>
                </a:solidFill>
              </a:rPr>
              <a:t>DynamoDB</a:t>
            </a:r>
          </a:p>
        </p:txBody>
      </p:sp>
      <p:sp>
        <p:nvSpPr>
          <p:cNvPr id="21" name="">
            <a:extLst xmlns:a="http://schemas.openxmlformats.org/drawingml/2006/main">
              <a:ext uri="{FF2B5EF4-FFF2-40B4-BE49-F238E27FC236}">
                <a16:creationId xmlns:a16="http://schemas.microsoft.com/office/drawing/2014/main" id="{4A32905D-7562-41CA-8034-509377E620A5}"/>
              </a:ext>
            </a:extLst>
          </p:cNvPr>
          <p:cNvSpPr>
            <a:spLocks xmlns:a="http://schemas.openxmlformats.org/drawingml/2006/main" noGrp="1"/>
          </p:cNvSpPr>
          <p:nvPr/>
        </p:nvSpPr>
        <p:spPr>
          <a:xfrm xmlns:a="http://schemas.openxmlformats.org/drawingml/2006/main">
            <a:off x="3543300" y="4629150"/>
            <a:ext cx="22479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050" b="0">
                <a:solidFill>
                  <a:srgbClr val="D3DEEA"/>
                </a:solidFill>
              </a:defRPr>
            </a:pPr>
            <a:r>
              <a:rPr sz="1050" b="0">
                <a:solidFill>
                  <a:srgbClr val="D3DEEA"/>
                </a:solidFill>
              </a:rPr>
              <a:t>source · candidate · delivery</a:t>
            </a:r>
          </a:p>
        </p:txBody>
      </p:sp>
      <p:sp>
        <p:nvSpPr>
          <p:cNvPr id="22" name="">
            <a:extLst xmlns:a="http://schemas.openxmlformats.org/drawingml/2006/main">
              <a:ext uri="{FF2B5EF4-FFF2-40B4-BE49-F238E27FC236}">
                <a16:creationId xmlns:a16="http://schemas.microsoft.com/office/drawing/2014/main" id="{A56C317F-BA9C-4953-B630-78E6C99EAD14}"/>
              </a:ext>
            </a:extLst>
          </p:cNvPr>
          <p:cNvSpPr>
            <a:spLocks xmlns:a="http://schemas.openxmlformats.org/drawingml/2006/main" noGrp="1"/>
          </p:cNvSpPr>
          <p:nvPr/>
        </p:nvSpPr>
        <p:spPr>
          <a:xfrm xmlns:a="http://schemas.openxmlformats.org/drawingml/2006/main">
            <a:off x="6515100" y="4248150"/>
            <a:ext cx="219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1">
                <a:solidFill>
                  <a:srgbClr val="56D6A3"/>
                </a:solidFill>
              </a:defRPr>
            </a:pPr>
            <a:r>
              <a:rPr sz="1425" b="1">
                <a:solidFill>
                  <a:srgbClr val="56D6A3"/>
                </a:solidFill>
              </a:rPr>
              <a:t>SQS FIFO</a:t>
            </a:r>
          </a:p>
        </p:txBody>
      </p:sp>
      <p:sp>
        <p:nvSpPr>
          <p:cNvPr id="23" name="">
            <a:extLst xmlns:a="http://schemas.openxmlformats.org/drawingml/2006/main">
              <a:ext uri="{FF2B5EF4-FFF2-40B4-BE49-F238E27FC236}">
                <a16:creationId xmlns:a16="http://schemas.microsoft.com/office/drawing/2014/main" id="{8841F394-F8EE-4735-941A-725E9BDD296C}"/>
              </a:ext>
            </a:extLst>
          </p:cNvPr>
          <p:cNvSpPr>
            <a:spLocks xmlns:a="http://schemas.openxmlformats.org/drawingml/2006/main" noGrp="1"/>
          </p:cNvSpPr>
          <p:nvPr/>
        </p:nvSpPr>
        <p:spPr>
          <a:xfrm xmlns:a="http://schemas.openxmlformats.org/drawingml/2006/main">
            <a:off x="6515100" y="4629150"/>
            <a:ext cx="22479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050" b="0">
                <a:solidFill>
                  <a:srgbClr val="D3DEEA"/>
                </a:solidFill>
              </a:defRPr>
            </a:pPr>
            <a:r>
              <a:rPr sz="1050" b="0">
                <a:solidFill>
                  <a:srgbClr val="D3DEEA"/>
                </a:solidFill>
              </a:rPr>
              <a:t>route ordering · DLQs</a:t>
            </a:r>
          </a:p>
        </p:txBody>
      </p:sp>
      <p:sp>
        <p:nvSpPr>
          <p:cNvPr id="24" name="">
            <a:extLst xmlns:a="http://schemas.openxmlformats.org/drawingml/2006/main">
              <a:ext uri="{FF2B5EF4-FFF2-40B4-BE49-F238E27FC236}">
                <a16:creationId xmlns:a16="http://schemas.microsoft.com/office/drawing/2014/main" id="{D0273CF3-747F-4929-9E01-F615CEA9F7F1}"/>
              </a:ext>
            </a:extLst>
          </p:cNvPr>
          <p:cNvSpPr>
            <a:spLocks xmlns:a="http://schemas.openxmlformats.org/drawingml/2006/main" noGrp="1"/>
          </p:cNvSpPr>
          <p:nvPr/>
        </p:nvSpPr>
        <p:spPr>
          <a:xfrm xmlns:a="http://schemas.openxmlformats.org/drawingml/2006/main">
            <a:off x="9105900" y="4248150"/>
            <a:ext cx="2190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1">
                <a:solidFill>
                  <a:srgbClr val="FF7B92"/>
                </a:solidFill>
              </a:defRPr>
            </a:pPr>
            <a:r>
              <a:rPr sz="1425" b="1">
                <a:solidFill>
                  <a:srgbClr val="FF7B92"/>
                </a:solidFill>
              </a:rPr>
              <a:t>CloudWatch + SNS</a:t>
            </a:r>
          </a:p>
        </p:txBody>
      </p:sp>
      <p:sp>
        <p:nvSpPr>
          <p:cNvPr id="25" name="">
            <a:extLst xmlns:a="http://schemas.openxmlformats.org/drawingml/2006/main">
              <a:ext uri="{FF2B5EF4-FFF2-40B4-BE49-F238E27FC236}">
                <a16:creationId xmlns:a16="http://schemas.microsoft.com/office/drawing/2014/main" id="{9018F1AA-84F4-41FA-9A9D-D427E7C521B6}"/>
              </a:ext>
            </a:extLst>
          </p:cNvPr>
          <p:cNvSpPr>
            <a:spLocks xmlns:a="http://schemas.openxmlformats.org/drawingml/2006/main" noGrp="1"/>
          </p:cNvSpPr>
          <p:nvPr/>
        </p:nvSpPr>
        <p:spPr>
          <a:xfrm xmlns:a="http://schemas.openxmlformats.org/drawingml/2006/main">
            <a:off x="9105900" y="4629150"/>
            <a:ext cx="22479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050" b="0">
                <a:solidFill>
                  <a:srgbClr val="D3DEEA"/>
                </a:solidFill>
              </a:defRPr>
            </a:pPr>
            <a:r>
              <a:rPr sz="1050" b="0">
                <a:solidFill>
                  <a:srgbClr val="D3DEEA"/>
                </a:solidFill>
              </a:rPr>
              <a:t>metrics · alarms · receipt</a:t>
            </a:r>
          </a:p>
        </p:txBody>
      </p:sp>
      <p:sp>
        <p:nvSpPr>
          <p:cNvPr id="26" name="">
            <a:extLst xmlns:a="http://schemas.openxmlformats.org/drawingml/2006/main">
              <a:ext uri="{FF2B5EF4-FFF2-40B4-BE49-F238E27FC236}">
                <a16:creationId xmlns:a16="http://schemas.microsoft.com/office/drawing/2014/main" id="{A124BD9F-79E8-4260-9426-418446BE3ABC}"/>
              </a:ext>
            </a:extLst>
          </p:cNvPr>
          <p:cNvSpPr>
            <a:spLocks xmlns:a="http://schemas.openxmlformats.org/drawingml/2006/main" noGrp="1"/>
          </p:cNvSpPr>
          <p:nvPr/>
        </p:nvSpPr>
        <p:spPr>
          <a:xfrm xmlns:a="http://schemas.openxmlformats.org/drawingml/2006/main">
            <a:off x="609600" y="5657850"/>
            <a:ext cx="109728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27" name="">
            <a:extLst xmlns:a="http://schemas.openxmlformats.org/drawingml/2006/main">
              <a:ext uri="{FF2B5EF4-FFF2-40B4-BE49-F238E27FC236}">
                <a16:creationId xmlns:a16="http://schemas.microsoft.com/office/drawing/2014/main" id="{B9214E24-1136-46B6-9A16-C54B2A222C6A}"/>
              </a:ext>
            </a:extLst>
          </p:cNvPr>
          <p:cNvSpPr>
            <a:spLocks xmlns:a="http://schemas.openxmlformats.org/drawingml/2006/main" noGrp="1"/>
          </p:cNvSpPr>
          <p:nvPr/>
        </p:nvSpPr>
        <p:spPr>
          <a:xfrm xmlns:a="http://schemas.openxmlformats.org/drawingml/2006/main">
            <a:off x="609600" y="577215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ENABLED TRIGGERS</a:t>
            </a:r>
          </a:p>
        </p:txBody>
      </p:sp>
      <p:sp>
        <p:nvSpPr>
          <p:cNvPr id="28" name="">
            <a:extLst xmlns:a="http://schemas.openxmlformats.org/drawingml/2006/main">
              <a:ext uri="{FF2B5EF4-FFF2-40B4-BE49-F238E27FC236}">
                <a16:creationId xmlns:a16="http://schemas.microsoft.com/office/drawing/2014/main" id="{A451AB4B-DE56-425C-9E3E-E7409CED7853}"/>
              </a:ext>
            </a:extLst>
          </p:cNvPr>
          <p:cNvSpPr>
            <a:spLocks xmlns:a="http://schemas.openxmlformats.org/drawingml/2006/main" noGrp="1"/>
          </p:cNvSpPr>
          <p:nvPr/>
        </p:nvSpPr>
        <p:spPr>
          <a:xfrm xmlns:a="http://schemas.openxmlformats.org/drawingml/2006/main">
            <a:off x="609600" y="5972175"/>
            <a:ext cx="25908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56D6A3"/>
                </a:solidFill>
              </a:defRPr>
            </a:pPr>
            <a:r>
              <a:rPr sz="1125" b="1">
                <a:solidFill>
                  <a:srgbClr val="56D6A3"/>
                </a:solidFill>
              </a:rPr>
              <a:t>4 enabled</a:t>
            </a:r>
          </a:p>
        </p:txBody>
      </p:sp>
      <p:sp>
        <p:nvSpPr>
          <p:cNvPr id="29" name="">
            <a:extLst xmlns:a="http://schemas.openxmlformats.org/drawingml/2006/main">
              <a:ext uri="{FF2B5EF4-FFF2-40B4-BE49-F238E27FC236}">
                <a16:creationId xmlns:a16="http://schemas.microsoft.com/office/drawing/2014/main" id="{14C8B2D9-CF29-4A80-B580-A1957874141C}"/>
              </a:ext>
            </a:extLst>
          </p:cNvPr>
          <p:cNvSpPr>
            <a:spLocks xmlns:a="http://schemas.openxmlformats.org/drawingml/2006/main" noGrp="1"/>
          </p:cNvSpPr>
          <p:nvPr/>
        </p:nvSpPr>
        <p:spPr>
          <a:xfrm xmlns:a="http://schemas.openxmlformats.org/drawingml/2006/main">
            <a:off x="3352800" y="577215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PACKAGE DIGEST</a:t>
            </a:r>
          </a:p>
        </p:txBody>
      </p:sp>
      <p:sp>
        <p:nvSpPr>
          <p:cNvPr id="30" name="">
            <a:extLst xmlns:a="http://schemas.openxmlformats.org/drawingml/2006/main">
              <a:ext uri="{FF2B5EF4-FFF2-40B4-BE49-F238E27FC236}">
                <a16:creationId xmlns:a16="http://schemas.microsoft.com/office/drawing/2014/main" id="{068ECE4E-6411-414B-AC53-673D164278FF}"/>
              </a:ext>
            </a:extLst>
          </p:cNvPr>
          <p:cNvSpPr>
            <a:spLocks xmlns:a="http://schemas.openxmlformats.org/drawingml/2006/main" noGrp="1"/>
          </p:cNvSpPr>
          <p:nvPr/>
        </p:nvSpPr>
        <p:spPr>
          <a:xfrm xmlns:a="http://schemas.openxmlformats.org/drawingml/2006/main">
            <a:off x="3352800" y="5972175"/>
            <a:ext cx="25908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65B7FF"/>
                </a:solidFill>
              </a:defRPr>
            </a:pPr>
            <a:r>
              <a:rPr sz="1125" b="1">
                <a:solidFill>
                  <a:srgbClr val="65B7FF"/>
                </a:solidFill>
              </a:rPr>
              <a:t>same SHA-256 digest</a:t>
            </a:r>
          </a:p>
        </p:txBody>
      </p:sp>
      <p:sp>
        <p:nvSpPr>
          <p:cNvPr id="31" name="">
            <a:extLst xmlns:a="http://schemas.openxmlformats.org/drawingml/2006/main">
              <a:ext uri="{FF2B5EF4-FFF2-40B4-BE49-F238E27FC236}">
                <a16:creationId xmlns:a16="http://schemas.microsoft.com/office/drawing/2014/main" id="{09CB5754-2924-434A-98F5-8E95C3FDA1F5}"/>
              </a:ext>
            </a:extLst>
          </p:cNvPr>
          <p:cNvSpPr>
            <a:spLocks xmlns:a="http://schemas.openxmlformats.org/drawingml/2006/main" noGrp="1"/>
          </p:cNvSpPr>
          <p:nvPr/>
        </p:nvSpPr>
        <p:spPr>
          <a:xfrm xmlns:a="http://schemas.openxmlformats.org/drawingml/2006/main">
            <a:off x="6096000" y="577215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STATE OWNER</a:t>
            </a:r>
          </a:p>
        </p:txBody>
      </p:sp>
      <p:sp>
        <p:nvSpPr>
          <p:cNvPr id="32" name="">
            <a:extLst xmlns:a="http://schemas.openxmlformats.org/drawingml/2006/main">
              <a:ext uri="{FF2B5EF4-FFF2-40B4-BE49-F238E27FC236}">
                <a16:creationId xmlns:a16="http://schemas.microsoft.com/office/drawing/2014/main" id="{B9F747A9-16A7-49D9-AE54-F10D97B42C5E}"/>
              </a:ext>
            </a:extLst>
          </p:cNvPr>
          <p:cNvSpPr>
            <a:spLocks xmlns:a="http://schemas.openxmlformats.org/drawingml/2006/main" noGrp="1"/>
          </p:cNvSpPr>
          <p:nvPr/>
        </p:nvSpPr>
        <p:spPr>
          <a:xfrm xmlns:a="http://schemas.openxmlformats.org/drawingml/2006/main">
            <a:off x="6096000" y="5972175"/>
            <a:ext cx="25908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B69DF8"/>
                </a:solidFill>
              </a:defRPr>
            </a:pPr>
            <a:r>
              <a:rPr sz="1125" b="1">
                <a:solidFill>
                  <a:srgbClr val="B69DF8"/>
                </a:solidFill>
              </a:rPr>
              <a:t>DynamoDB</a:t>
            </a:r>
          </a:p>
        </p:txBody>
      </p:sp>
      <p:sp>
        <p:nvSpPr>
          <p:cNvPr id="33" name="">
            <a:extLst xmlns:a="http://schemas.openxmlformats.org/drawingml/2006/main">
              <a:ext uri="{FF2B5EF4-FFF2-40B4-BE49-F238E27FC236}">
                <a16:creationId xmlns:a16="http://schemas.microsoft.com/office/drawing/2014/main" id="{CB616708-ACD3-4A24-AFB0-A2E967DE0CC8}"/>
              </a:ext>
            </a:extLst>
          </p:cNvPr>
          <p:cNvSpPr>
            <a:spLocks xmlns:a="http://schemas.openxmlformats.org/drawingml/2006/main" noGrp="1"/>
          </p:cNvSpPr>
          <p:nvPr/>
        </p:nvSpPr>
        <p:spPr>
          <a:xfrm xmlns:a="http://schemas.openxmlformats.org/drawingml/2006/main">
            <a:off x="8839200" y="577215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SLACK TRANSPORT</a:t>
            </a:r>
          </a:p>
        </p:txBody>
      </p:sp>
      <p:sp>
        <p:nvSpPr>
          <p:cNvPr id="34" name="">
            <a:extLst xmlns:a="http://schemas.openxmlformats.org/drawingml/2006/main">
              <a:ext uri="{FF2B5EF4-FFF2-40B4-BE49-F238E27FC236}">
                <a16:creationId xmlns:a16="http://schemas.microsoft.com/office/drawing/2014/main" id="{A6AF2449-3522-4D65-80E1-91C759AF0581}"/>
              </a:ext>
            </a:extLst>
          </p:cNvPr>
          <p:cNvSpPr>
            <a:spLocks xmlns:a="http://schemas.openxmlformats.org/drawingml/2006/main" noGrp="1"/>
          </p:cNvSpPr>
          <p:nvPr/>
        </p:nvSpPr>
        <p:spPr>
          <a:xfrm xmlns:a="http://schemas.openxmlformats.org/drawingml/2006/main">
            <a:off x="8839200" y="5972175"/>
            <a:ext cx="25908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FFCB6B"/>
                </a:solidFill>
              </a:defRPr>
            </a:pPr>
            <a:r>
              <a:rPr sz="1125" b="1">
                <a:solidFill>
                  <a:srgbClr val="FFCB6B"/>
                </a:solidFill>
              </a:rPr>
              <a:t>SQS FIFO</a:t>
            </a:r>
          </a:p>
        </p:txBody>
      </p:sp>
      <p:sp>
        <p:nvSpPr>
          <p:cNvPr id="35" name="">
            <a:extLst xmlns:a="http://schemas.openxmlformats.org/drawingml/2006/main">
              <a:ext uri="{FF2B5EF4-FFF2-40B4-BE49-F238E27FC236}">
                <a16:creationId xmlns:a16="http://schemas.microsoft.com/office/drawing/2014/main" id="{636E2B75-0F70-4F41-957E-EFBC991FDB3D}"/>
              </a:ext>
            </a:extLst>
          </p:cNvPr>
          <p:cNvSpPr>
            <a:spLocks xmlns:a="http://schemas.openxmlformats.org/drawingml/2006/main" noGrp="1"/>
          </p:cNvSpPr>
          <p:nvPr/>
        </p:nvSpPr>
        <p:spPr>
          <a:xfrm xmlns:a="http://schemas.openxmlformats.org/drawingml/2006/main">
            <a:off x="609600" y="6419850"/>
            <a:ext cx="109728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36" name="">
            <a:extLst xmlns:a="http://schemas.openxmlformats.org/drawingml/2006/main">
              <a:ext uri="{FF2B5EF4-FFF2-40B4-BE49-F238E27FC236}">
                <a16:creationId xmlns:a16="http://schemas.microsoft.com/office/drawing/2014/main" id="{BF49F319-DAAF-405D-B2BB-3183E8BE3B97}"/>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0">
                <a:solidFill>
                  <a:srgbClr val="8EA0B8"/>
                </a:solidFill>
              </a:defRPr>
            </a:pPr>
            <a:r>
              <a:rPr sz="825" b="0">
                <a:solidFill>
                  <a:srgbClr val="8EA0B8"/>
                </a:solidFill>
              </a:rPr>
              <a:t>Live M1 state recorded in README; private console capture unavailable</a:t>
            </a:r>
          </a:p>
        </p:txBody>
      </p:sp>
      <p:sp>
        <p:nvSpPr>
          <p:cNvPr id="37" name="">
            <a:extLst xmlns:a="http://schemas.openxmlformats.org/drawingml/2006/main">
              <a:ext uri="{FF2B5EF4-FFF2-40B4-BE49-F238E27FC236}">
                <a16:creationId xmlns:a16="http://schemas.microsoft.com/office/drawing/2014/main" id="{85713659-4E06-4815-BC9C-59296E379340}"/>
              </a:ext>
            </a:extLst>
          </p:cNvPr>
          <p:cNvSpPr>
            <a:spLocks xmlns:a="http://schemas.openxmlformats.org/drawingml/2006/main" noGrp="1"/>
          </p:cNvSpPr>
          <p:nvPr/>
        </p:nvSpPr>
        <p:spPr>
          <a:xfrm xmlns:a="http://schemas.openxmlformats.org/drawingml/2006/main">
            <a:off x="9372600" y="6515100"/>
            <a:ext cx="2209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0">
                <a:solidFill>
                  <a:srgbClr val="8EA0B8"/>
                </a:solidFill>
              </a:defRPr>
            </a:pPr>
            <a:r>
              <a:rPr sz="825" b="0">
                <a:solidFill>
                  <a:srgbClr val="8EA0B8"/>
                </a:solidFill>
              </a:rPr>
              <a:t>© 2026 LILA BROOKS · APACHE-2.0</a:t>
            </a:r>
          </a:p>
        </p:txBody>
      </p:sp>
    </p:spTree>
    <p:extLst>
      <p:ext uri="{BB962C8B-B14F-4D97-AF65-F5344CB8AC3E}">
        <p14:creationId xmlns:p14="http://schemas.microsoft.com/office/powerpoint/2010/main" val="303082629"/>
      </p:ext>
    </p:extLst>
  </p:cSld>
</p:sld>
</file>

<file path=ppt/slides/slide4.xml><?xml version="1.0" encoding="utf-8"?>
<p:sld xmlns:p="http://schemas.openxmlformats.org/presentationml/2006/main">
  <p:cSld>
    <p:bg>
      <p:bgPr>
        <a:solidFill xmlns:a="http://schemas.openxmlformats.org/drawingml/2006/main">
          <a:srgbClr val="0B1220"/>
        </a:solidFill>
      </p:bgPr>
    </p:bg>
    <p:spTree>
      <p:nvGrpSpPr>
        <p:cNvPr id="1" name=""/>
        <p:cNvGrpSpPr/>
        <p:nvPr/>
      </p:nvGrpSpPr>
      <p:grpSpPr>
        <a:xfrm xmlns:a="http://schemas.openxmlformats.org/drawingml/2006/main"/>
      </p:grpSpPr>
      <p:sp>
        <p:nvSpPr>
          <p:cNvPr id="38" name="">
            <a:extLst xmlns:a="http://schemas.openxmlformats.org/drawingml/2006/main">
              <a:ext uri="{FF2B5EF4-FFF2-40B4-BE49-F238E27FC236}">
                <a16:creationId xmlns:a16="http://schemas.microsoft.com/office/drawing/2014/main" id="{D60B6C76-1C9D-4468-B8A7-7ECB31A10EB9}"/>
              </a:ext>
            </a:extLst>
          </p:cNvPr>
          <p:cNvSpPr>
            <a:spLocks xmlns:a="http://schemas.openxmlformats.org/drawingml/2006/main" noGrp="1"/>
          </p:cNvSpPr>
          <p:nvPr/>
        </p:nvSpPr>
        <p:spPr>
          <a:xfrm xmlns:a="http://schemas.openxmlformats.org/drawingml/2006/main">
            <a:off x="609600" y="4000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975" b="1">
                <a:solidFill>
                  <a:srgbClr val="65B7FF"/>
                </a:solidFill>
              </a:defRPr>
            </a:pPr>
            <a:r>
              <a:rPr sz="975" b="1">
                <a:solidFill>
                  <a:srgbClr val="65B7FF"/>
                </a:solidFill>
              </a:rPr>
              <a:t>INFRASTRUCTURE AS CODE</a:t>
            </a:r>
          </a:p>
        </p:txBody>
      </p:sp>
      <p:sp>
        <p:nvSpPr>
          <p:cNvPr id="2" name="slide-3-title">
            <a:extLst xmlns:a="http://schemas.openxmlformats.org/drawingml/2006/main">
              <a:ext uri="{FF2B5EF4-FFF2-40B4-BE49-F238E27FC236}">
                <a16:creationId xmlns:a16="http://schemas.microsoft.com/office/drawing/2014/main" id="{8273B6DA-A491-4A8A-9841-8DFD8C29D9C0}"/>
              </a:ext>
            </a:extLst>
          </p:cNvPr>
          <p:cNvSpPr>
            <a:spLocks xmlns:a="http://schemas.openxmlformats.org/drawingml/2006/main" noGrp="1"/>
          </p:cNvSpPr>
          <p:nvPr/>
        </p:nvSpPr>
        <p:spPr>
          <a:xfrm xmlns:a="http://schemas.openxmlformats.org/drawingml/2006/main">
            <a:off x="609600" y="704850"/>
            <a:ext cx="10477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700" b="1">
                <a:solidFill>
                  <a:srgbClr val="F5F8FC"/>
                </a:solidFill>
              </a:defRPr>
            </a:pPr>
            <a:r>
              <a:rPr sz="2700" b="1">
                <a:solidFill>
                  <a:srgbClr val="F5F8FC"/>
                </a:solidFill>
              </a:rPr>
              <a:t>Terraform separates persistent and exercise state</a:t>
            </a:r>
          </a:p>
        </p:txBody>
      </p:sp>
      <p:sp>
        <p:nvSpPr>
          <p:cNvPr id="3" name="">
            <a:extLst xmlns:a="http://schemas.openxmlformats.org/drawingml/2006/main">
              <a:ext uri="{FF2B5EF4-FFF2-40B4-BE49-F238E27FC236}">
                <a16:creationId xmlns:a16="http://schemas.microsoft.com/office/drawing/2014/main" id="{7734B4BD-A1C6-4AB0-AAFB-BF49657FE15F}"/>
              </a:ext>
            </a:extLst>
          </p:cNvPr>
          <p:cNvSpPr>
            <a:spLocks xmlns:a="http://schemas.openxmlformats.org/drawingml/2006/main" noGrp="1"/>
          </p:cNvSpPr>
          <p:nvPr/>
        </p:nvSpPr>
        <p:spPr>
          <a:xfrm xmlns:a="http://schemas.openxmlformats.org/drawingml/2006/main">
            <a:off x="11144250" y="457200"/>
            <a:ext cx="4381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1050" b="1">
                <a:solidFill>
                  <a:srgbClr val="8EA0B8"/>
                </a:solidFill>
              </a:defRPr>
            </a:pPr>
            <a:r>
              <a:rPr sz="1050" b="1">
                <a:solidFill>
                  <a:srgbClr val="8EA0B8"/>
                </a:solidFill>
              </a:rPr>
              <a:t>04</a:t>
            </a:r>
          </a:p>
        </p:txBody>
      </p:sp>
      <p:sp>
        <p:nvSpPr>
          <p:cNvPr id="35" name="">
            <a:extLst xmlns:a="http://schemas.openxmlformats.org/drawingml/2006/main">
              <a:ext uri="{FF2B5EF4-FFF2-40B4-BE49-F238E27FC236}">
                <a16:creationId xmlns:a16="http://schemas.microsoft.com/office/drawing/2014/main" id="{636E2B75-0F70-4F41-957E-EFBC991FDB3D}"/>
              </a:ext>
            </a:extLst>
          </p:cNvPr>
          <p:cNvSpPr>
            <a:spLocks xmlns:a="http://schemas.openxmlformats.org/drawingml/2006/main" noGrp="1"/>
          </p:cNvSpPr>
          <p:nvPr/>
        </p:nvSpPr>
        <p:spPr>
          <a:xfrm xmlns:a="http://schemas.openxmlformats.org/drawingml/2006/main">
            <a:off x="609600" y="6419850"/>
            <a:ext cx="109728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36" name="">
            <a:extLst xmlns:a="http://schemas.openxmlformats.org/drawingml/2006/main">
              <a:ext uri="{FF2B5EF4-FFF2-40B4-BE49-F238E27FC236}">
                <a16:creationId xmlns:a16="http://schemas.microsoft.com/office/drawing/2014/main" id="{BF49F319-DAAF-405D-B2BB-3183E8BE3B97}"/>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0">
                <a:solidFill>
                  <a:srgbClr val="8EA0B8"/>
                </a:solidFill>
              </a:defRPr>
            </a:pPr>
            <a:r>
              <a:rPr sz="825" b="0">
                <a:solidFill>
                  <a:srgbClr val="8EA0B8"/>
                </a:solidFill>
              </a:rPr>
              <a:t>Root boundaries: infra/bootstrap · infra/central · infra/preflight</a:t>
            </a:r>
          </a:p>
        </p:txBody>
      </p:sp>
      <p:sp>
        <p:nvSpPr>
          <p:cNvPr id="37" name="">
            <a:extLst xmlns:a="http://schemas.openxmlformats.org/drawingml/2006/main">
              <a:ext uri="{FF2B5EF4-FFF2-40B4-BE49-F238E27FC236}">
                <a16:creationId xmlns:a16="http://schemas.microsoft.com/office/drawing/2014/main" id="{85713659-4E06-4815-BC9C-59296E379340}"/>
              </a:ext>
            </a:extLst>
          </p:cNvPr>
          <p:cNvSpPr>
            <a:spLocks xmlns:a="http://schemas.openxmlformats.org/drawingml/2006/main" noGrp="1"/>
          </p:cNvSpPr>
          <p:nvPr/>
        </p:nvSpPr>
        <p:spPr>
          <a:xfrm xmlns:a="http://schemas.openxmlformats.org/drawingml/2006/main">
            <a:off x="9372600" y="6515100"/>
            <a:ext cx="2209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0">
                <a:solidFill>
                  <a:srgbClr val="8EA0B8"/>
                </a:solidFill>
              </a:defRPr>
            </a:pPr>
            <a:r>
              <a:rPr sz="825" b="0">
                <a:solidFill>
                  <a:srgbClr val="8EA0B8"/>
                </a:solidFill>
              </a:rPr>
              <a:t>© 2026 LILA BROOKS · APACHE-2.0</a:t>
            </a:r>
          </a:p>
        </p:txBody>
      </p:sp>
      <p:sp>
        <p:nvSpPr>
          <p:cNvPr id="39" name="">
            <a:extLst xmlns:a="http://schemas.openxmlformats.org/drawingml/2006/main">
              <a:ext uri="{FF2B5EF4-FFF2-40B4-BE49-F238E27FC236}">
                <a16:creationId xmlns:a16="http://schemas.microsoft.com/office/drawing/2014/main" id="{44DB7840-20F3-482D-9D9E-C4C667FE54C8}"/>
              </a:ext>
            </a:extLst>
          </p:cNvPr>
          <p:cNvSpPr>
            <a:spLocks xmlns:a="http://schemas.openxmlformats.org/drawingml/2006/main" noGrp="1"/>
          </p:cNvSpPr>
          <p:nvPr/>
        </p:nvSpPr>
        <p:spPr>
          <a:xfrm xmlns:a="http://schemas.openxmlformats.org/drawingml/2006/main">
            <a:off x="1638300" y="2266950"/>
            <a:ext cx="8858250" cy="0"/>
          </a:xfrm>
          <a:prstGeom xmlns:a="http://schemas.openxmlformats.org/drawingml/2006/main" prst="line">
            <a:avLst/>
          </a:prstGeom>
          <a:noFill xmlns:a="http://schemas.openxmlformats.org/drawingml/2006/main"/>
          <a:ln xmlns:a="http://schemas.openxmlformats.org/drawingml/2006/main" w="28575">
            <a:solidFill>
              <a:srgbClr val="273B56"/>
            </a:solidFill>
            <a:prstDash val="solid"/>
          </a:ln>
        </p:spPr>
      </p:sp>
      <p:sp>
        <p:nvSpPr>
          <p:cNvPr id="40" name="">
            <a:extLst xmlns:a="http://schemas.openxmlformats.org/drawingml/2006/main">
              <a:ext uri="{FF2B5EF4-FFF2-40B4-BE49-F238E27FC236}">
                <a16:creationId xmlns:a16="http://schemas.microsoft.com/office/drawing/2014/main" id="{E3573E8D-A786-40D3-ABE7-D971463E0828}"/>
              </a:ext>
            </a:extLst>
          </p:cNvPr>
          <p:cNvSpPr>
            <a:spLocks xmlns:a="http://schemas.openxmlformats.org/drawingml/2006/main" noGrp="1"/>
          </p:cNvSpPr>
          <p:nvPr/>
        </p:nvSpPr>
        <p:spPr>
          <a:xfrm xmlns:a="http://schemas.openxmlformats.org/drawingml/2006/main">
            <a:off x="6153150" y="4286250"/>
            <a:ext cx="0" cy="114300"/>
          </a:xfrm>
          <a:prstGeom xmlns:a="http://schemas.openxmlformats.org/drawingml/2006/main" prst="line">
            <a:avLst/>
          </a:prstGeom>
          <a:noFill xmlns:a="http://schemas.openxmlformats.org/drawingml/2006/main"/>
          <a:ln xmlns:a="http://schemas.openxmlformats.org/drawingml/2006/main" w="19050">
            <a:solidFill>
              <a:srgbClr val="FFCB6B"/>
            </a:solidFill>
            <a:prstDash val="solid"/>
          </a:ln>
        </p:spPr>
      </p:sp>
      <p:sp>
        <p:nvSpPr>
          <p:cNvPr id="41" name="">
            <a:extLst xmlns:a="http://schemas.openxmlformats.org/drawingml/2006/main">
              <a:ext uri="{FF2B5EF4-FFF2-40B4-BE49-F238E27FC236}">
                <a16:creationId xmlns:a16="http://schemas.microsoft.com/office/drawing/2014/main" id="{DA178E83-B01D-4EB0-BBE2-1D0A4FEC506A}"/>
              </a:ext>
            </a:extLst>
          </p:cNvPr>
          <p:cNvSpPr>
            <a:spLocks xmlns:a="http://schemas.openxmlformats.org/drawingml/2006/main" noGrp="1"/>
          </p:cNvSpPr>
          <p:nvPr/>
        </p:nvSpPr>
        <p:spPr>
          <a:xfrm xmlns:a="http://schemas.openxmlformats.org/drawingml/2006/main">
            <a:off x="6153150" y="4400550"/>
            <a:ext cx="3390900" cy="0"/>
          </a:xfrm>
          <a:prstGeom xmlns:a="http://schemas.openxmlformats.org/drawingml/2006/main" prst="line">
            <a:avLst/>
          </a:prstGeom>
          <a:noFill xmlns:a="http://schemas.openxmlformats.org/drawingml/2006/main"/>
          <a:ln xmlns:a="http://schemas.openxmlformats.org/drawingml/2006/main" w="19050">
            <a:solidFill>
              <a:srgbClr val="FFCB6B"/>
            </a:solidFill>
            <a:prstDash val="solid"/>
          </a:ln>
        </p:spPr>
      </p:sp>
      <p:sp>
        <p:nvSpPr>
          <p:cNvPr id="42" name="">
            <a:extLst xmlns:a="http://schemas.openxmlformats.org/drawingml/2006/main">
              <a:ext uri="{FF2B5EF4-FFF2-40B4-BE49-F238E27FC236}">
                <a16:creationId xmlns:a16="http://schemas.microsoft.com/office/drawing/2014/main" id="{B0E28F3B-1180-4659-A864-4169B0727C20}"/>
              </a:ext>
            </a:extLst>
          </p:cNvPr>
          <p:cNvSpPr>
            <a:spLocks xmlns:a="http://schemas.openxmlformats.org/drawingml/2006/main" noGrp="1"/>
          </p:cNvSpPr>
          <p:nvPr/>
        </p:nvSpPr>
        <p:spPr>
          <a:xfrm xmlns:a="http://schemas.openxmlformats.org/drawingml/2006/main">
            <a:off x="1695450" y="2152650"/>
            <a:ext cx="228600" cy="228600"/>
          </a:xfrm>
          <a:prstGeom xmlns:a="http://schemas.openxmlformats.org/drawingml/2006/main" prst="ellipse">
            <a:avLst/>
          </a:prstGeom>
          <a:solidFill xmlns:a="http://schemas.openxmlformats.org/drawingml/2006/main">
            <a:srgbClr val="65B7FF"/>
          </a:solidFill>
          <a:ln xmlns:a="http://schemas.openxmlformats.org/drawingml/2006/main" w="9525">
            <a:solidFill>
              <a:srgbClr val="65B7FF"/>
            </a:solidFill>
            <a:prstDash val="solid"/>
          </a:ln>
        </p:spPr>
      </p:sp>
      <p:sp>
        <p:nvSpPr>
          <p:cNvPr id="43" name="">
            <a:extLst xmlns:a="http://schemas.openxmlformats.org/drawingml/2006/main">
              <a:ext uri="{FF2B5EF4-FFF2-40B4-BE49-F238E27FC236}">
                <a16:creationId xmlns:a16="http://schemas.microsoft.com/office/drawing/2014/main" id="{2C1DE48F-8010-4DF0-9D1B-77258C739000}"/>
              </a:ext>
            </a:extLst>
          </p:cNvPr>
          <p:cNvSpPr>
            <a:spLocks xmlns:a="http://schemas.openxmlformats.org/drawingml/2006/main" noGrp="1"/>
          </p:cNvSpPr>
          <p:nvPr/>
        </p:nvSpPr>
        <p:spPr>
          <a:xfrm xmlns:a="http://schemas.openxmlformats.org/drawingml/2006/main">
            <a:off x="1143000" y="1504950"/>
            <a:ext cx="1333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550" b="1">
                <a:solidFill>
                  <a:srgbClr val="65B7FF"/>
                </a:solidFill>
              </a:defRPr>
            </a:pPr>
            <a:r>
              <a:rPr sz="2550" b="1">
                <a:solidFill>
                  <a:srgbClr val="65B7FF"/>
                </a:solidFill>
              </a:rPr>
              <a:t>01</a:t>
            </a:r>
          </a:p>
        </p:txBody>
      </p:sp>
      <p:sp>
        <p:nvSpPr>
          <p:cNvPr id="44" name="">
            <a:extLst xmlns:a="http://schemas.openxmlformats.org/drawingml/2006/main">
              <a:ext uri="{FF2B5EF4-FFF2-40B4-BE49-F238E27FC236}">
                <a16:creationId xmlns:a16="http://schemas.microsoft.com/office/drawing/2014/main" id="{55E4C71B-ED5C-472A-A6F2-77F209C141B9}"/>
              </a:ext>
            </a:extLst>
          </p:cNvPr>
          <p:cNvSpPr>
            <a:spLocks xmlns:a="http://schemas.openxmlformats.org/drawingml/2006/main" noGrp="1"/>
          </p:cNvSpPr>
          <p:nvPr/>
        </p:nvSpPr>
        <p:spPr>
          <a:xfrm xmlns:a="http://schemas.openxmlformats.org/drawingml/2006/main">
            <a:off x="381000" y="25717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800" b="1">
                <a:solidFill>
                  <a:srgbClr val="F5F8FC"/>
                </a:solidFill>
              </a:defRPr>
            </a:pPr>
            <a:r>
              <a:rPr sz="1800" b="1">
                <a:solidFill>
                  <a:srgbClr val="F5F8FC"/>
                </a:solidFill>
              </a:rPr>
              <a:t>Bootstrap</a:t>
            </a:r>
          </a:p>
        </p:txBody>
      </p:sp>
      <p:sp>
        <p:nvSpPr>
          <p:cNvPr id="45" name="">
            <a:extLst xmlns:a="http://schemas.openxmlformats.org/drawingml/2006/main">
              <a:ext uri="{FF2B5EF4-FFF2-40B4-BE49-F238E27FC236}">
                <a16:creationId xmlns:a16="http://schemas.microsoft.com/office/drawing/2014/main" id="{1BA145FA-6008-46F8-AC35-A207234339A9}"/>
              </a:ext>
            </a:extLst>
          </p:cNvPr>
          <p:cNvSpPr>
            <a:spLocks xmlns:a="http://schemas.openxmlformats.org/drawingml/2006/main" noGrp="1"/>
          </p:cNvSpPr>
          <p:nvPr/>
        </p:nvSpPr>
        <p:spPr>
          <a:xfrm xmlns:a="http://schemas.openxmlformats.org/drawingml/2006/main">
            <a:off x="381000" y="2952750"/>
            <a:ext cx="2857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825" b="1">
                <a:solidFill>
                  <a:srgbClr val="65B7FF"/>
                </a:solidFill>
              </a:defRPr>
            </a:pPr>
            <a:r>
              <a:rPr sz="825" b="1">
                <a:solidFill>
                  <a:srgbClr val="65B7FF"/>
                </a:solidFill>
              </a:rPr>
              <a:t>ACCOUNT FOUNDATION</a:t>
            </a:r>
          </a:p>
        </p:txBody>
      </p:sp>
      <p:sp>
        <p:nvSpPr>
          <p:cNvPr id="46" name="">
            <a:extLst xmlns:a="http://schemas.openxmlformats.org/drawingml/2006/main">
              <a:ext uri="{FF2B5EF4-FFF2-40B4-BE49-F238E27FC236}">
                <a16:creationId xmlns:a16="http://schemas.microsoft.com/office/drawing/2014/main" id="{BE9E8493-B9ED-4F0E-A372-561F821756EB}"/>
              </a:ext>
            </a:extLst>
          </p:cNvPr>
          <p:cNvSpPr>
            <a:spLocks xmlns:a="http://schemas.openxmlformats.org/drawingml/2006/main" noGrp="1"/>
          </p:cNvSpPr>
          <p:nvPr/>
        </p:nvSpPr>
        <p:spPr>
          <a:xfrm xmlns:a="http://schemas.openxmlformats.org/drawingml/2006/main">
            <a:off x="171450" y="3314700"/>
            <a:ext cx="32766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200" b="0">
                <a:solidFill>
                  <a:srgbClr val="D3DEEA"/>
                </a:solidFill>
              </a:defRPr>
            </a:pPr>
            <a:r>
              <a:rPr sz="1200" b="0">
                <a:solidFill>
                  <a:srgbClr val="D3DEEA"/>
                </a:solidFill>
              </a:rPr>
              <a:t>Private versioned state bucket</a:t>
            </a:r>
          </a:p>
          <a:p xmlns:a="http://schemas.openxmlformats.org/drawingml/2006/main">
            <a:pPr algn="ctr">
              <a:buNone/>
              <a:defRPr sz="1200" b="0">
                <a:solidFill>
                  <a:srgbClr val="D3DEEA"/>
                </a:solidFill>
              </a:defRPr>
            </a:pPr>
            <a:r>
              <a:rPr sz="1200" b="0">
                <a:solidFill>
                  <a:srgbClr val="D3DEEA"/>
                </a:solidFill>
              </a:rPr>
              <a:t>Native S3 lockfile</a:t>
            </a:r>
          </a:p>
          <a:p xmlns:a="http://schemas.openxmlformats.org/drawingml/2006/main">
            <a:pPr algn="ctr">
              <a:buNone/>
              <a:defRPr sz="1200" b="0">
                <a:solidFill>
                  <a:srgbClr val="D3DEEA"/>
                </a:solidFill>
              </a:defRPr>
            </a:pPr>
            <a:r>
              <a:rPr sz="1200" b="0">
                <a:solidFill>
                  <a:srgbClr val="D3DEEA"/>
                </a:solidFill>
              </a:rPr>
              <a:t>Scoped S3 test identity</a:t>
            </a:r>
          </a:p>
        </p:txBody>
      </p:sp>
      <p:sp>
        <p:nvSpPr>
          <p:cNvPr id="47" name="">
            <a:extLst xmlns:a="http://schemas.openxmlformats.org/drawingml/2006/main">
              <a:ext uri="{FF2B5EF4-FFF2-40B4-BE49-F238E27FC236}">
                <a16:creationId xmlns:a16="http://schemas.microsoft.com/office/drawing/2014/main" id="{F509BE56-6D09-4063-B9D8-81103564FF76}"/>
              </a:ext>
            </a:extLst>
          </p:cNvPr>
          <p:cNvSpPr>
            <a:spLocks xmlns:a="http://schemas.openxmlformats.org/drawingml/2006/main" noGrp="1"/>
          </p:cNvSpPr>
          <p:nvPr/>
        </p:nvSpPr>
        <p:spPr>
          <a:xfrm xmlns:a="http://schemas.openxmlformats.org/drawingml/2006/main">
            <a:off x="6038850" y="2152650"/>
            <a:ext cx="228600" cy="228600"/>
          </a:xfrm>
          <a:prstGeom xmlns:a="http://schemas.openxmlformats.org/drawingml/2006/main" prst="ellipse">
            <a:avLst/>
          </a:prstGeom>
          <a:solidFill xmlns:a="http://schemas.openxmlformats.org/drawingml/2006/main">
            <a:srgbClr val="56D6A3"/>
          </a:solidFill>
          <a:ln xmlns:a="http://schemas.openxmlformats.org/drawingml/2006/main" w="9525">
            <a:solidFill>
              <a:srgbClr val="56D6A3"/>
            </a:solidFill>
            <a:prstDash val="solid"/>
          </a:ln>
        </p:spPr>
      </p:sp>
      <p:sp>
        <p:nvSpPr>
          <p:cNvPr id="48" name="">
            <a:extLst xmlns:a="http://schemas.openxmlformats.org/drawingml/2006/main">
              <a:ext uri="{FF2B5EF4-FFF2-40B4-BE49-F238E27FC236}">
                <a16:creationId xmlns:a16="http://schemas.microsoft.com/office/drawing/2014/main" id="{D766717C-1AA9-4318-958B-80FB84BCB6BD}"/>
              </a:ext>
            </a:extLst>
          </p:cNvPr>
          <p:cNvSpPr>
            <a:spLocks xmlns:a="http://schemas.openxmlformats.org/drawingml/2006/main" noGrp="1"/>
          </p:cNvSpPr>
          <p:nvPr/>
        </p:nvSpPr>
        <p:spPr>
          <a:xfrm xmlns:a="http://schemas.openxmlformats.org/drawingml/2006/main">
            <a:off x="5486400" y="1504950"/>
            <a:ext cx="1333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550" b="1">
                <a:solidFill>
                  <a:srgbClr val="56D6A3"/>
                </a:solidFill>
              </a:defRPr>
            </a:pPr>
            <a:r>
              <a:rPr sz="2550" b="1">
                <a:solidFill>
                  <a:srgbClr val="56D6A3"/>
                </a:solidFill>
              </a:rPr>
              <a:t>02</a:t>
            </a:r>
          </a:p>
        </p:txBody>
      </p:sp>
      <p:sp>
        <p:nvSpPr>
          <p:cNvPr id="49" name="">
            <a:extLst xmlns:a="http://schemas.openxmlformats.org/drawingml/2006/main">
              <a:ext uri="{FF2B5EF4-FFF2-40B4-BE49-F238E27FC236}">
                <a16:creationId xmlns:a16="http://schemas.microsoft.com/office/drawing/2014/main" id="{F578CC77-84CA-48BE-93A1-6C704A8A0070}"/>
              </a:ext>
            </a:extLst>
          </p:cNvPr>
          <p:cNvSpPr>
            <a:spLocks xmlns:a="http://schemas.openxmlformats.org/drawingml/2006/main" noGrp="1"/>
          </p:cNvSpPr>
          <p:nvPr/>
        </p:nvSpPr>
        <p:spPr>
          <a:xfrm xmlns:a="http://schemas.openxmlformats.org/drawingml/2006/main">
            <a:off x="4724400" y="25717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800" b="1">
                <a:solidFill>
                  <a:srgbClr val="F5F8FC"/>
                </a:solidFill>
              </a:defRPr>
            </a:pPr>
            <a:r>
              <a:rPr sz="1800" b="1">
                <a:solidFill>
                  <a:srgbClr val="F5F8FC"/>
                </a:solidFill>
              </a:rPr>
              <a:t>Central</a:t>
            </a:r>
          </a:p>
        </p:txBody>
      </p:sp>
      <p:sp>
        <p:nvSpPr>
          <p:cNvPr id="50" name="">
            <a:extLst xmlns:a="http://schemas.openxmlformats.org/drawingml/2006/main">
              <a:ext uri="{FF2B5EF4-FFF2-40B4-BE49-F238E27FC236}">
                <a16:creationId xmlns:a16="http://schemas.microsoft.com/office/drawing/2014/main" id="{2DE97985-FA58-4C61-9CA7-9D2A03481843}"/>
              </a:ext>
            </a:extLst>
          </p:cNvPr>
          <p:cNvSpPr>
            <a:spLocks xmlns:a="http://schemas.openxmlformats.org/drawingml/2006/main" noGrp="1"/>
          </p:cNvSpPr>
          <p:nvPr/>
        </p:nvSpPr>
        <p:spPr>
          <a:xfrm xmlns:a="http://schemas.openxmlformats.org/drawingml/2006/main">
            <a:off x="4724400" y="2952750"/>
            <a:ext cx="2857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825" b="1">
                <a:solidFill>
                  <a:srgbClr val="56D6A3"/>
                </a:solidFill>
              </a:defRPr>
            </a:pPr>
            <a:r>
              <a:rPr sz="825" b="1">
                <a:solidFill>
                  <a:srgbClr val="56D6A3"/>
                </a:solidFill>
              </a:rPr>
              <a:t>PERSISTENT DEV SERVICE</a:t>
            </a:r>
          </a:p>
        </p:txBody>
      </p:sp>
      <p:sp>
        <p:nvSpPr>
          <p:cNvPr id="51" name="">
            <a:extLst xmlns:a="http://schemas.openxmlformats.org/drawingml/2006/main">
              <a:ext uri="{FF2B5EF4-FFF2-40B4-BE49-F238E27FC236}">
                <a16:creationId xmlns:a16="http://schemas.microsoft.com/office/drawing/2014/main" id="{CF48C057-DCDB-42C2-A0C8-E9401F06DC4D}"/>
              </a:ext>
            </a:extLst>
          </p:cNvPr>
          <p:cNvSpPr>
            <a:spLocks xmlns:a="http://schemas.openxmlformats.org/drawingml/2006/main" noGrp="1"/>
          </p:cNvSpPr>
          <p:nvPr/>
        </p:nvSpPr>
        <p:spPr>
          <a:xfrm xmlns:a="http://schemas.openxmlformats.org/drawingml/2006/main">
            <a:off x="4514850" y="3314700"/>
            <a:ext cx="32766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200" b="0">
                <a:solidFill>
                  <a:srgbClr val="D3DEEA"/>
                </a:solidFill>
              </a:defRPr>
            </a:pPr>
            <a:r>
              <a:rPr sz="1200" b="0">
                <a:solidFill>
                  <a:srgbClr val="D3DEEA"/>
                </a:solidFill>
              </a:rPr>
              <a:t>4 Lambda runtimes</a:t>
            </a:r>
          </a:p>
          <a:p xmlns:a="http://schemas.openxmlformats.org/drawingml/2006/main">
            <a:pPr algn="ctr">
              <a:buNone/>
              <a:defRPr sz="1200" b="0">
                <a:solidFill>
                  <a:srgbClr val="D3DEEA"/>
                </a:solidFill>
              </a:defRPr>
            </a:pPr>
            <a:r>
              <a:rPr sz="1200" b="0">
                <a:solidFill>
                  <a:srgbClr val="D3DEEA"/>
                </a:solidFill>
              </a:rPr>
              <a:t>2 DynamoDB tables</a:t>
            </a:r>
          </a:p>
          <a:p xmlns:a="http://schemas.openxmlformats.org/drawingml/2006/main">
            <a:pPr algn="ctr">
              <a:buNone/>
              <a:defRPr sz="1200" b="0">
                <a:solidFill>
                  <a:srgbClr val="D3DEEA"/>
                </a:solidFill>
              </a:defRPr>
            </a:pPr>
            <a:r>
              <a:rPr sz="1200" b="0">
                <a:solidFill>
                  <a:srgbClr val="D3DEEA"/>
                </a:solidFill>
              </a:rPr>
              <a:t>S3, SQS, EventBridge, CloudWatch</a:t>
            </a:r>
          </a:p>
        </p:txBody>
      </p:sp>
      <p:sp>
        <p:nvSpPr>
          <p:cNvPr id="52" name="">
            <a:extLst xmlns:a="http://schemas.openxmlformats.org/drawingml/2006/main">
              <a:ext uri="{FF2B5EF4-FFF2-40B4-BE49-F238E27FC236}">
                <a16:creationId xmlns:a16="http://schemas.microsoft.com/office/drawing/2014/main" id="{61D48307-7371-46DD-B5FA-6B334B767C3F}"/>
              </a:ext>
            </a:extLst>
          </p:cNvPr>
          <p:cNvSpPr>
            <a:spLocks xmlns:a="http://schemas.openxmlformats.org/drawingml/2006/main" noGrp="1"/>
          </p:cNvSpPr>
          <p:nvPr/>
        </p:nvSpPr>
        <p:spPr>
          <a:xfrm xmlns:a="http://schemas.openxmlformats.org/drawingml/2006/main">
            <a:off x="10382250" y="2152650"/>
            <a:ext cx="228600" cy="228600"/>
          </a:xfrm>
          <a:prstGeom xmlns:a="http://schemas.openxmlformats.org/drawingml/2006/main" prst="ellipse">
            <a:avLst/>
          </a:prstGeom>
          <a:solidFill xmlns:a="http://schemas.openxmlformats.org/drawingml/2006/main">
            <a:srgbClr val="FF7B92"/>
          </a:solidFill>
          <a:ln xmlns:a="http://schemas.openxmlformats.org/drawingml/2006/main" w="9525">
            <a:solidFill>
              <a:srgbClr val="FF7B92"/>
            </a:solidFill>
            <a:prstDash val="solid"/>
          </a:ln>
        </p:spPr>
      </p:sp>
      <p:sp>
        <p:nvSpPr>
          <p:cNvPr id="53" name="">
            <a:extLst xmlns:a="http://schemas.openxmlformats.org/drawingml/2006/main">
              <a:ext uri="{FF2B5EF4-FFF2-40B4-BE49-F238E27FC236}">
                <a16:creationId xmlns:a16="http://schemas.microsoft.com/office/drawing/2014/main" id="{AA602C4C-CB99-4776-9D60-FC1C2ADE57B6}"/>
              </a:ext>
            </a:extLst>
          </p:cNvPr>
          <p:cNvSpPr>
            <a:spLocks xmlns:a="http://schemas.openxmlformats.org/drawingml/2006/main" noGrp="1"/>
          </p:cNvSpPr>
          <p:nvPr/>
        </p:nvSpPr>
        <p:spPr>
          <a:xfrm xmlns:a="http://schemas.openxmlformats.org/drawingml/2006/main">
            <a:off x="9829800" y="1504950"/>
            <a:ext cx="1333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550" b="1">
                <a:solidFill>
                  <a:srgbClr val="FF7B92"/>
                </a:solidFill>
              </a:defRPr>
            </a:pPr>
            <a:r>
              <a:rPr sz="2550" b="1">
                <a:solidFill>
                  <a:srgbClr val="FF7B92"/>
                </a:solidFill>
              </a:rPr>
              <a:t>03</a:t>
            </a:r>
          </a:p>
        </p:txBody>
      </p:sp>
      <p:sp>
        <p:nvSpPr>
          <p:cNvPr id="54" name="">
            <a:extLst xmlns:a="http://schemas.openxmlformats.org/drawingml/2006/main">
              <a:ext uri="{FF2B5EF4-FFF2-40B4-BE49-F238E27FC236}">
                <a16:creationId xmlns:a16="http://schemas.microsoft.com/office/drawing/2014/main" id="{EA3B6001-9F65-4439-853E-D5944C29257E}"/>
              </a:ext>
            </a:extLst>
          </p:cNvPr>
          <p:cNvSpPr>
            <a:spLocks xmlns:a="http://schemas.openxmlformats.org/drawingml/2006/main" noGrp="1"/>
          </p:cNvSpPr>
          <p:nvPr/>
        </p:nvSpPr>
        <p:spPr>
          <a:xfrm xmlns:a="http://schemas.openxmlformats.org/drawingml/2006/main">
            <a:off x="9067800" y="25717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800" b="1">
                <a:solidFill>
                  <a:srgbClr val="F5F8FC"/>
                </a:solidFill>
              </a:defRPr>
            </a:pPr>
            <a:r>
              <a:rPr sz="1800" b="1">
                <a:solidFill>
                  <a:srgbClr val="F5F8FC"/>
                </a:solidFill>
              </a:rPr>
              <a:t>Preflight</a:t>
            </a:r>
          </a:p>
        </p:txBody>
      </p:sp>
      <p:sp>
        <p:nvSpPr>
          <p:cNvPr id="55" name="">
            <a:extLst xmlns:a="http://schemas.openxmlformats.org/drawingml/2006/main">
              <a:ext uri="{FF2B5EF4-FFF2-40B4-BE49-F238E27FC236}">
                <a16:creationId xmlns:a16="http://schemas.microsoft.com/office/drawing/2014/main" id="{7CBAC76D-A4DE-4D0C-ADD0-14E91E87DEB3}"/>
              </a:ext>
            </a:extLst>
          </p:cNvPr>
          <p:cNvSpPr>
            <a:spLocks xmlns:a="http://schemas.openxmlformats.org/drawingml/2006/main" noGrp="1"/>
          </p:cNvSpPr>
          <p:nvPr/>
        </p:nvSpPr>
        <p:spPr>
          <a:xfrm xmlns:a="http://schemas.openxmlformats.org/drawingml/2006/main">
            <a:off x="9067800" y="2952750"/>
            <a:ext cx="2857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825" b="1">
                <a:solidFill>
                  <a:srgbClr val="FF7B92"/>
                </a:solidFill>
              </a:defRPr>
            </a:pPr>
            <a:r>
              <a:rPr sz="825" b="1">
                <a:solidFill>
                  <a:srgbClr val="FF7B92"/>
                </a:solidFill>
              </a:rPr>
              <a:t>ISOLATED LIVE EXERCISES</a:t>
            </a:r>
          </a:p>
        </p:txBody>
      </p:sp>
      <p:sp>
        <p:nvSpPr>
          <p:cNvPr id="56" name="">
            <a:extLst xmlns:a="http://schemas.openxmlformats.org/drawingml/2006/main">
              <a:ext uri="{FF2B5EF4-FFF2-40B4-BE49-F238E27FC236}">
                <a16:creationId xmlns:a16="http://schemas.microsoft.com/office/drawing/2014/main" id="{F700EDAB-046A-4D2D-98DD-37347566244D}"/>
              </a:ext>
            </a:extLst>
          </p:cNvPr>
          <p:cNvSpPr>
            <a:spLocks xmlns:a="http://schemas.openxmlformats.org/drawingml/2006/main" noGrp="1"/>
          </p:cNvSpPr>
          <p:nvPr/>
        </p:nvSpPr>
        <p:spPr>
          <a:xfrm xmlns:a="http://schemas.openxmlformats.org/drawingml/2006/main">
            <a:off x="8858250" y="3314700"/>
            <a:ext cx="32766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200" b="0">
                <a:solidFill>
                  <a:srgbClr val="D3DEEA"/>
                </a:solidFill>
              </a:defRPr>
            </a:pPr>
            <a:r>
              <a:rPr sz="1200" b="0">
                <a:solidFill>
                  <a:srgbClr val="D3DEEA"/>
                </a:solidFill>
              </a:rPr>
              <a:t>Separate tables, queues, logs, and alarms</a:t>
            </a:r>
          </a:p>
          <a:p xmlns:a="http://schemas.openxmlformats.org/drawingml/2006/main">
            <a:pPr algn="ctr">
              <a:buNone/>
              <a:defRPr sz="1200" b="0">
                <a:solidFill>
                  <a:srgbClr val="D3DEEA"/>
                </a:solidFill>
              </a:defRPr>
            </a:pPr>
            <a:r>
              <a:rPr sz="1200" b="0">
                <a:solidFill>
                  <a:srgbClr val="D3DEEA"/>
                </a:solidFill>
              </a:rPr>
              <a:t>Private Slack destination</a:t>
            </a:r>
          </a:p>
          <a:p xmlns:a="http://schemas.openxmlformats.org/drawingml/2006/main">
            <a:pPr algn="ctr">
              <a:buNone/>
              <a:defRPr sz="1200" b="0">
                <a:solidFill>
                  <a:srgbClr val="D3DEEA"/>
                </a:solidFill>
              </a:defRPr>
            </a:pPr>
            <a:r>
              <a:rPr sz="1200" b="0">
                <a:solidFill>
                  <a:srgbClr val="D3DEEA"/>
                </a:solidFill>
              </a:rPr>
              <a:t>Saved destroy plan</a:t>
            </a:r>
          </a:p>
        </p:txBody>
      </p:sp>
      <p:sp>
        <p:nvSpPr>
          <p:cNvPr id="57" name="shared-package-band">
            <a:extLst xmlns:a="http://schemas.openxmlformats.org/drawingml/2006/main">
              <a:ext uri="{FF2B5EF4-FFF2-40B4-BE49-F238E27FC236}">
                <a16:creationId xmlns:a16="http://schemas.microsoft.com/office/drawing/2014/main" id="{89444FB3-8C75-4C86-A3FE-2776E3390B6C}"/>
              </a:ext>
            </a:extLst>
          </p:cNvPr>
          <p:cNvSpPr>
            <a:spLocks xmlns:a="http://schemas.openxmlformats.org/drawingml/2006/main" noGrp="1"/>
          </p:cNvSpPr>
          <p:nvPr/>
        </p:nvSpPr>
        <p:spPr>
          <a:xfrm xmlns:a="http://schemas.openxmlformats.org/drawingml/2006/main">
            <a:off x="4343400" y="4400550"/>
            <a:ext cx="7048500" cy="781050"/>
          </a:xfrm>
          <a:prstGeom xmlns:a="http://schemas.openxmlformats.org/drawingml/2006/main" prst="roundRect">
            <a:avLst>
              <a:gd name="adj" fmla="val 19512"/>
            </a:avLst>
          </a:prstGeom>
          <a:noFill xmlns:a="http://schemas.openxmlformats.org/drawingml/2006/main"/>
          <a:ln xmlns:a="http://schemas.openxmlformats.org/drawingml/2006/main" w="9525">
            <a:solidFill>
              <a:srgbClr val="FFCB6B"/>
            </a:solidFill>
            <a:prstDash val="solid"/>
          </a:ln>
        </p:spPr>
      </p:sp>
      <p:sp>
        <p:nvSpPr>
          <p:cNvPr id="58" name="">
            <a:extLst xmlns:a="http://schemas.openxmlformats.org/drawingml/2006/main">
              <a:ext uri="{FF2B5EF4-FFF2-40B4-BE49-F238E27FC236}">
                <a16:creationId xmlns:a16="http://schemas.microsoft.com/office/drawing/2014/main" id="{1751951B-8160-4A0D-B6AD-4535AE2C8EAC}"/>
              </a:ext>
            </a:extLst>
          </p:cNvPr>
          <p:cNvSpPr>
            <a:spLocks xmlns:a="http://schemas.openxmlformats.org/drawingml/2006/main" noGrp="1"/>
          </p:cNvSpPr>
          <p:nvPr/>
        </p:nvSpPr>
        <p:spPr>
          <a:xfrm xmlns:a="http://schemas.openxmlformats.org/drawingml/2006/main">
            <a:off x="4686300" y="4591050"/>
            <a:ext cx="63627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975" b="1">
                <a:solidFill>
                  <a:srgbClr val="FFCB6B"/>
                </a:solidFill>
              </a:defRPr>
            </a:pPr>
            <a:r>
              <a:rPr sz="975" b="1">
                <a:solidFill>
                  <a:srgbClr val="FFCB6B"/>
                </a:solidFill>
              </a:rPr>
              <a:t>SAME IMMUTABLE APPLICATION PACKAGE</a:t>
            </a:r>
          </a:p>
        </p:txBody>
      </p:sp>
      <p:sp>
        <p:nvSpPr>
          <p:cNvPr id="59" name="">
            <a:extLst xmlns:a="http://schemas.openxmlformats.org/drawingml/2006/main">
              <a:ext uri="{FF2B5EF4-FFF2-40B4-BE49-F238E27FC236}">
                <a16:creationId xmlns:a16="http://schemas.microsoft.com/office/drawing/2014/main" id="{6652D195-0D5F-41A9-BBDF-947098F8F262}"/>
              </a:ext>
            </a:extLst>
          </p:cNvPr>
          <p:cNvSpPr>
            <a:spLocks xmlns:a="http://schemas.openxmlformats.org/drawingml/2006/main" noGrp="1"/>
          </p:cNvSpPr>
          <p:nvPr/>
        </p:nvSpPr>
        <p:spPr>
          <a:xfrm xmlns:a="http://schemas.openxmlformats.org/drawingml/2006/main">
            <a:off x="4686300" y="4876800"/>
            <a:ext cx="63627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200" b="0">
                <a:solidFill>
                  <a:srgbClr val="F5F8FC"/>
                </a:solidFill>
              </a:defRPr>
            </a:pPr>
            <a:r>
              <a:rPr sz="1200" b="0">
                <a:solidFill>
                  <a:srgbClr val="F5F8FC"/>
                </a:solidFill>
              </a:rPr>
              <a:t>Central and preflight bind the same S3 VersionId and SHA-256 digest.</a:t>
            </a:r>
          </a:p>
        </p:txBody>
      </p:sp>
      <p:sp>
        <p:nvSpPr>
          <p:cNvPr id="60" name="">
            <a:extLst xmlns:a="http://schemas.openxmlformats.org/drawingml/2006/main">
              <a:ext uri="{FF2B5EF4-FFF2-40B4-BE49-F238E27FC236}">
                <a16:creationId xmlns:a16="http://schemas.microsoft.com/office/drawing/2014/main" id="{07215320-C0D3-4EB8-91F5-3713F96A30DF}"/>
              </a:ext>
            </a:extLst>
          </p:cNvPr>
          <p:cNvSpPr>
            <a:spLocks xmlns:a="http://schemas.openxmlformats.org/drawingml/2006/main" noGrp="1"/>
          </p:cNvSpPr>
          <p:nvPr/>
        </p:nvSpPr>
        <p:spPr>
          <a:xfrm xmlns:a="http://schemas.openxmlformats.org/drawingml/2006/main">
            <a:off x="609600" y="5524500"/>
            <a:ext cx="109728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61" name="">
            <a:extLst xmlns:a="http://schemas.openxmlformats.org/drawingml/2006/main">
              <a:ext uri="{FF2B5EF4-FFF2-40B4-BE49-F238E27FC236}">
                <a16:creationId xmlns:a16="http://schemas.microsoft.com/office/drawing/2014/main" id="{73C467F8-FD4E-4795-90DA-2032B73E7E9A}"/>
              </a:ext>
            </a:extLst>
          </p:cNvPr>
          <p:cNvSpPr>
            <a:spLocks xmlns:a="http://schemas.openxmlformats.org/drawingml/2006/main" noGrp="1"/>
          </p:cNvSpPr>
          <p:nvPr/>
        </p:nvSpPr>
        <p:spPr>
          <a:xfrm xmlns:a="http://schemas.openxmlformats.org/drawingml/2006/main">
            <a:off x="609600" y="563880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PERSISTENT ROOT</a:t>
            </a:r>
          </a:p>
        </p:txBody>
      </p:sp>
      <p:sp>
        <p:nvSpPr>
          <p:cNvPr id="62" name="">
            <a:extLst xmlns:a="http://schemas.openxmlformats.org/drawingml/2006/main">
              <a:ext uri="{FF2B5EF4-FFF2-40B4-BE49-F238E27FC236}">
                <a16:creationId xmlns:a16="http://schemas.microsoft.com/office/drawing/2014/main" id="{80008565-C1B4-40F7-8898-7F279213E307}"/>
              </a:ext>
            </a:extLst>
          </p:cNvPr>
          <p:cNvSpPr>
            <a:spLocks xmlns:a="http://schemas.openxmlformats.org/drawingml/2006/main" noGrp="1"/>
          </p:cNvSpPr>
          <p:nvPr/>
        </p:nvSpPr>
        <p:spPr>
          <a:xfrm xmlns:a="http://schemas.openxmlformats.org/drawingml/2006/main">
            <a:off x="609600" y="5848350"/>
            <a:ext cx="25908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56D6A3"/>
                </a:solidFill>
              </a:defRPr>
            </a:pPr>
            <a:r>
              <a:rPr sz="1125" b="1">
                <a:solidFill>
                  <a:srgbClr val="56D6A3"/>
                </a:solidFill>
              </a:rPr>
              <a:t>central</a:t>
            </a:r>
          </a:p>
        </p:txBody>
      </p:sp>
      <p:sp>
        <p:nvSpPr>
          <p:cNvPr id="63" name="">
            <a:extLst xmlns:a="http://schemas.openxmlformats.org/drawingml/2006/main">
              <a:ext uri="{FF2B5EF4-FFF2-40B4-BE49-F238E27FC236}">
                <a16:creationId xmlns:a16="http://schemas.microsoft.com/office/drawing/2014/main" id="{D748E52B-5285-43DC-B8E5-678A4CF49088}"/>
              </a:ext>
            </a:extLst>
          </p:cNvPr>
          <p:cNvSpPr>
            <a:spLocks xmlns:a="http://schemas.openxmlformats.org/drawingml/2006/main" noGrp="1"/>
          </p:cNvSpPr>
          <p:nvPr/>
        </p:nvSpPr>
        <p:spPr>
          <a:xfrm xmlns:a="http://schemas.openxmlformats.org/drawingml/2006/main">
            <a:off x="3352800" y="563880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EXERCISE ROOT</a:t>
            </a:r>
          </a:p>
        </p:txBody>
      </p:sp>
      <p:sp>
        <p:nvSpPr>
          <p:cNvPr id="64" name="">
            <a:extLst xmlns:a="http://schemas.openxmlformats.org/drawingml/2006/main">
              <a:ext uri="{FF2B5EF4-FFF2-40B4-BE49-F238E27FC236}">
                <a16:creationId xmlns:a16="http://schemas.microsoft.com/office/drawing/2014/main" id="{C295D374-E9FE-4F36-A46E-920A4C4CE813}"/>
              </a:ext>
            </a:extLst>
          </p:cNvPr>
          <p:cNvSpPr>
            <a:spLocks xmlns:a="http://schemas.openxmlformats.org/drawingml/2006/main" noGrp="1"/>
          </p:cNvSpPr>
          <p:nvPr/>
        </p:nvSpPr>
        <p:spPr>
          <a:xfrm xmlns:a="http://schemas.openxmlformats.org/drawingml/2006/main">
            <a:off x="3352800" y="5848350"/>
            <a:ext cx="25908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FF7B92"/>
                </a:solidFill>
              </a:defRPr>
            </a:pPr>
            <a:r>
              <a:rPr sz="1125" b="1">
                <a:solidFill>
                  <a:srgbClr val="FF7B92"/>
                </a:solidFill>
              </a:rPr>
              <a:t>preflight</a:t>
            </a:r>
          </a:p>
        </p:txBody>
      </p:sp>
      <p:sp>
        <p:nvSpPr>
          <p:cNvPr id="65" name="">
            <a:extLst xmlns:a="http://schemas.openxmlformats.org/drawingml/2006/main">
              <a:ext uri="{FF2B5EF4-FFF2-40B4-BE49-F238E27FC236}">
                <a16:creationId xmlns:a16="http://schemas.microsoft.com/office/drawing/2014/main" id="{9174350C-DF3A-4A58-84EB-2FD2134E1C30}"/>
              </a:ext>
            </a:extLst>
          </p:cNvPr>
          <p:cNvSpPr>
            <a:spLocks xmlns:a="http://schemas.openxmlformats.org/drawingml/2006/main" noGrp="1"/>
          </p:cNvSpPr>
          <p:nvPr/>
        </p:nvSpPr>
        <p:spPr>
          <a:xfrm xmlns:a="http://schemas.openxmlformats.org/drawingml/2006/main">
            <a:off x="6096000" y="563880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STATE LOCKING</a:t>
            </a:r>
          </a:p>
        </p:txBody>
      </p:sp>
      <p:sp>
        <p:nvSpPr>
          <p:cNvPr id="66" name="">
            <a:extLst xmlns:a="http://schemas.openxmlformats.org/drawingml/2006/main">
              <a:ext uri="{FF2B5EF4-FFF2-40B4-BE49-F238E27FC236}">
                <a16:creationId xmlns:a16="http://schemas.microsoft.com/office/drawing/2014/main" id="{EBB35554-0876-4A2E-8C22-FC785DDF374C}"/>
              </a:ext>
            </a:extLst>
          </p:cNvPr>
          <p:cNvSpPr>
            <a:spLocks xmlns:a="http://schemas.openxmlformats.org/drawingml/2006/main" noGrp="1"/>
          </p:cNvSpPr>
          <p:nvPr/>
        </p:nvSpPr>
        <p:spPr>
          <a:xfrm xmlns:a="http://schemas.openxmlformats.org/drawingml/2006/main">
            <a:off x="6096000" y="5848350"/>
            <a:ext cx="25908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65B7FF"/>
                </a:solidFill>
              </a:defRPr>
            </a:pPr>
            <a:r>
              <a:rPr sz="1125" b="1">
                <a:solidFill>
                  <a:srgbClr val="65B7FF"/>
                </a:solidFill>
              </a:rPr>
              <a:t>native S3</a:t>
            </a:r>
          </a:p>
        </p:txBody>
      </p:sp>
      <p:sp>
        <p:nvSpPr>
          <p:cNvPr id="67" name="">
            <a:extLst xmlns:a="http://schemas.openxmlformats.org/drawingml/2006/main">
              <a:ext uri="{FF2B5EF4-FFF2-40B4-BE49-F238E27FC236}">
                <a16:creationId xmlns:a16="http://schemas.microsoft.com/office/drawing/2014/main" id="{1863306B-C157-4EB4-B2E4-441E097710E7}"/>
              </a:ext>
            </a:extLst>
          </p:cNvPr>
          <p:cNvSpPr>
            <a:spLocks xmlns:a="http://schemas.openxmlformats.org/drawingml/2006/main" noGrp="1"/>
          </p:cNvSpPr>
          <p:nvPr/>
        </p:nvSpPr>
        <p:spPr>
          <a:xfrm xmlns:a="http://schemas.openxmlformats.org/drawingml/2006/main">
            <a:off x="8839200" y="563880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RUNTIME CODE</a:t>
            </a:r>
          </a:p>
        </p:txBody>
      </p:sp>
      <p:sp>
        <p:nvSpPr>
          <p:cNvPr id="68" name="">
            <a:extLst xmlns:a="http://schemas.openxmlformats.org/drawingml/2006/main">
              <a:ext uri="{FF2B5EF4-FFF2-40B4-BE49-F238E27FC236}">
                <a16:creationId xmlns:a16="http://schemas.microsoft.com/office/drawing/2014/main" id="{4476F376-B2EF-4CD9-B17A-4A7DE85BFBFA}"/>
              </a:ext>
            </a:extLst>
          </p:cNvPr>
          <p:cNvSpPr>
            <a:spLocks xmlns:a="http://schemas.openxmlformats.org/drawingml/2006/main" noGrp="1"/>
          </p:cNvSpPr>
          <p:nvPr/>
        </p:nvSpPr>
        <p:spPr>
          <a:xfrm xmlns:a="http://schemas.openxmlformats.org/drawingml/2006/main">
            <a:off x="8839200" y="5848350"/>
            <a:ext cx="25908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FFCB6B"/>
                </a:solidFill>
              </a:defRPr>
            </a:pPr>
            <a:r>
              <a:rPr sz="1125" b="1">
                <a:solidFill>
                  <a:srgbClr val="FFCB6B"/>
                </a:solidFill>
              </a:rPr>
              <a:t>exact object version</a:t>
            </a:r>
          </a:p>
        </p:txBody>
      </p:sp>
    </p:spTree>
    <p:extLst>
      <p:ext uri="{BB962C8B-B14F-4D97-AF65-F5344CB8AC3E}">
        <p14:creationId xmlns:p14="http://schemas.microsoft.com/office/powerpoint/2010/main" val="303082629"/>
      </p:ext>
    </p:extLst>
  </p:cSld>
</p:sld>
</file>

<file path=ppt/slides/slide5.xml><?xml version="1.0" encoding="utf-8"?>
<p:sld xmlns:p="http://schemas.openxmlformats.org/presentationml/2006/main">
  <p:cSld>
    <p:bg>
      <p:bgPr>
        <a:solidFill xmlns:a="http://schemas.openxmlformats.org/drawingml/2006/main">
          <a:srgbClr val="0B1220"/>
        </a:solidFill>
      </p:bgPr>
    </p:bg>
    <p:spTree>
      <p:nvGrpSpPr>
        <p:cNvPr id="1" name=""/>
        <p:cNvGrpSpPr/>
        <p:nvPr/>
      </p:nvGrpSpPr>
      <p:grpSpPr>
        <a:xfrm xmlns:a="http://schemas.openxmlformats.org/drawingml/2006/main"/>
      </p:grpSpPr>
      <p:sp>
        <p:nvSpPr>
          <p:cNvPr id="29" name="">
            <a:extLst xmlns:a="http://schemas.openxmlformats.org/drawingml/2006/main">
              <a:ext uri="{FF2B5EF4-FFF2-40B4-BE49-F238E27FC236}">
                <a16:creationId xmlns:a16="http://schemas.microsoft.com/office/drawing/2014/main" id="{9EC4026C-4CB5-43D7-872E-B5EDFBF5F135}"/>
              </a:ext>
            </a:extLst>
          </p:cNvPr>
          <p:cNvSpPr>
            <a:spLocks xmlns:a="http://schemas.openxmlformats.org/drawingml/2006/main" noGrp="1"/>
          </p:cNvSpPr>
          <p:nvPr/>
        </p:nvSpPr>
        <p:spPr>
          <a:xfrm xmlns:a="http://schemas.openxmlformats.org/drawingml/2006/main">
            <a:off x="609600" y="4000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975" b="1">
                <a:solidFill>
                  <a:srgbClr val="65B7FF"/>
                </a:solidFill>
              </a:defRPr>
            </a:pPr>
            <a:r>
              <a:rPr sz="975" b="1">
                <a:solidFill>
                  <a:srgbClr val="65B7FF"/>
                </a:solidFill>
              </a:rPr>
              <a:t>MATCH QUALITY</a:t>
            </a:r>
          </a:p>
        </p:txBody>
      </p:sp>
      <p:sp>
        <p:nvSpPr>
          <p:cNvPr id="2" name="slide-7-title">
            <a:extLst xmlns:a="http://schemas.openxmlformats.org/drawingml/2006/main">
              <a:ext uri="{FF2B5EF4-FFF2-40B4-BE49-F238E27FC236}">
                <a16:creationId xmlns:a16="http://schemas.microsoft.com/office/drawing/2014/main" id="{FCFA5803-113F-4B46-902F-834A4AE4686E}"/>
              </a:ext>
            </a:extLst>
          </p:cNvPr>
          <p:cNvSpPr>
            <a:spLocks xmlns:a="http://schemas.openxmlformats.org/drawingml/2006/main" noGrp="1"/>
          </p:cNvSpPr>
          <p:nvPr/>
        </p:nvSpPr>
        <p:spPr>
          <a:xfrm xmlns:a="http://schemas.openxmlformats.org/drawingml/2006/main">
            <a:off x="609600" y="704850"/>
            <a:ext cx="10477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700" b="1">
                <a:solidFill>
                  <a:srgbClr val="F5F8FC"/>
                </a:solidFill>
              </a:defRPr>
            </a:pPr>
            <a:r>
              <a:rPr sz="2700" b="1">
                <a:solidFill>
                  <a:srgbClr val="F5F8FC"/>
                </a:solidFill>
              </a:rPr>
              <a:t>The matcher passes its current promotion gate</a:t>
            </a:r>
          </a:p>
        </p:txBody>
      </p:sp>
      <p:sp>
        <p:nvSpPr>
          <p:cNvPr id="3" name="">
            <a:extLst xmlns:a="http://schemas.openxmlformats.org/drawingml/2006/main">
              <a:ext uri="{FF2B5EF4-FFF2-40B4-BE49-F238E27FC236}">
                <a16:creationId xmlns:a16="http://schemas.microsoft.com/office/drawing/2014/main" id="{C8AC1F3F-0F5E-4BE1-A365-07BAE737AB3A}"/>
              </a:ext>
            </a:extLst>
          </p:cNvPr>
          <p:cNvSpPr>
            <a:spLocks xmlns:a="http://schemas.openxmlformats.org/drawingml/2006/main" noGrp="1"/>
          </p:cNvSpPr>
          <p:nvPr/>
        </p:nvSpPr>
        <p:spPr>
          <a:xfrm xmlns:a="http://schemas.openxmlformats.org/drawingml/2006/main">
            <a:off x="11144250" y="457200"/>
            <a:ext cx="4381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1050" b="1">
                <a:solidFill>
                  <a:srgbClr val="8EA0B8"/>
                </a:solidFill>
              </a:defRPr>
            </a:pPr>
            <a:r>
              <a:rPr sz="1050" b="1">
                <a:solidFill>
                  <a:srgbClr val="8EA0B8"/>
                </a:solidFill>
              </a:rPr>
              <a:t>05</a:t>
            </a:r>
          </a:p>
        </p:txBody>
      </p:sp>
      <p:sp>
        <p:nvSpPr>
          <p:cNvPr id="26" name="">
            <a:extLst xmlns:a="http://schemas.openxmlformats.org/drawingml/2006/main">
              <a:ext uri="{FF2B5EF4-FFF2-40B4-BE49-F238E27FC236}">
                <a16:creationId xmlns:a16="http://schemas.microsoft.com/office/drawing/2014/main" id="{52992F67-6DCB-4BE2-BAFA-5056E8687A56}"/>
              </a:ext>
            </a:extLst>
          </p:cNvPr>
          <p:cNvSpPr>
            <a:spLocks xmlns:a="http://schemas.openxmlformats.org/drawingml/2006/main" noGrp="1"/>
          </p:cNvSpPr>
          <p:nvPr/>
        </p:nvSpPr>
        <p:spPr>
          <a:xfrm xmlns:a="http://schemas.openxmlformats.org/drawingml/2006/main">
            <a:off x="609600" y="6419850"/>
            <a:ext cx="109728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27" name="">
            <a:extLst xmlns:a="http://schemas.openxmlformats.org/drawingml/2006/main">
              <a:ext uri="{FF2B5EF4-FFF2-40B4-BE49-F238E27FC236}">
                <a16:creationId xmlns:a16="http://schemas.microsoft.com/office/drawing/2014/main" id="{4EEFE985-3B01-4DFF-B1BE-16EB6E3B4305}"/>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0">
                <a:solidFill>
                  <a:srgbClr val="8EA0B8"/>
                </a:solidFill>
              </a:defRPr>
            </a:pPr>
            <a:r>
              <a:rPr sz="825" b="0">
                <a:solidFill>
                  <a:srgbClr val="8EA0B8"/>
                </a:solidFill>
              </a:rPr>
              <a:t>Fresh run: make evaluate-corpus · thresholds from accepted ADR-018</a:t>
            </a:r>
          </a:p>
        </p:txBody>
      </p:sp>
      <p:sp>
        <p:nvSpPr>
          <p:cNvPr id="28" name="">
            <a:extLst xmlns:a="http://schemas.openxmlformats.org/drawingml/2006/main">
              <a:ext uri="{FF2B5EF4-FFF2-40B4-BE49-F238E27FC236}">
                <a16:creationId xmlns:a16="http://schemas.microsoft.com/office/drawing/2014/main" id="{3FB85F5E-7A76-4A61-9463-D9ADF4B40A10}"/>
              </a:ext>
            </a:extLst>
          </p:cNvPr>
          <p:cNvSpPr>
            <a:spLocks xmlns:a="http://schemas.openxmlformats.org/drawingml/2006/main" noGrp="1"/>
          </p:cNvSpPr>
          <p:nvPr/>
        </p:nvSpPr>
        <p:spPr>
          <a:xfrm xmlns:a="http://schemas.openxmlformats.org/drawingml/2006/main">
            <a:off x="9372600" y="6515100"/>
            <a:ext cx="2209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0">
                <a:solidFill>
                  <a:srgbClr val="8EA0B8"/>
                </a:solidFill>
              </a:defRPr>
            </a:pPr>
            <a:r>
              <a:rPr sz="825" b="0">
                <a:solidFill>
                  <a:srgbClr val="8EA0B8"/>
                </a:solidFill>
              </a:rPr>
              <a:t>© 2026 LILA BROOKS · APACHE-2.0</a:t>
            </a:r>
          </a:p>
        </p:txBody>
      </p:sp>
      <p:sp>
        <p:nvSpPr>
          <p:cNvPr id="30" name="">
            <a:extLst xmlns:a="http://schemas.openxmlformats.org/drawingml/2006/main">
              <a:ext uri="{FF2B5EF4-FFF2-40B4-BE49-F238E27FC236}">
                <a16:creationId xmlns:a16="http://schemas.microsoft.com/office/drawing/2014/main" id="{3E2A5F17-19F9-4A91-8050-03D4F664A255}"/>
              </a:ext>
            </a:extLst>
          </p:cNvPr>
          <p:cNvSpPr>
            <a:spLocks xmlns:a="http://schemas.openxmlformats.org/drawingml/2006/main" noGrp="1"/>
          </p:cNvSpPr>
          <p:nvPr/>
        </p:nvSpPr>
        <p:spPr>
          <a:xfrm xmlns:a="http://schemas.openxmlformats.org/drawingml/2006/main">
            <a:off x="685800" y="1504950"/>
            <a:ext cx="219075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4800" b="1">
                <a:solidFill>
                  <a:srgbClr val="F5F8FC"/>
                </a:solidFill>
              </a:defRPr>
            </a:pPr>
            <a:r>
              <a:rPr sz="4800" b="1">
                <a:solidFill>
                  <a:srgbClr val="F5F8FC"/>
                </a:solidFill>
              </a:rPr>
              <a:t>47</a:t>
            </a:r>
          </a:p>
        </p:txBody>
      </p:sp>
      <p:sp>
        <p:nvSpPr>
          <p:cNvPr id="31" name="">
            <a:extLst xmlns:a="http://schemas.openxmlformats.org/drawingml/2006/main">
              <a:ext uri="{FF2B5EF4-FFF2-40B4-BE49-F238E27FC236}">
                <a16:creationId xmlns:a16="http://schemas.microsoft.com/office/drawing/2014/main" id="{55F1F83A-81AF-4772-B348-3F21A2D6F302}"/>
              </a:ext>
            </a:extLst>
          </p:cNvPr>
          <p:cNvSpPr>
            <a:spLocks xmlns:a="http://schemas.openxmlformats.org/drawingml/2006/main" noGrp="1"/>
          </p:cNvSpPr>
          <p:nvPr/>
        </p:nvSpPr>
        <p:spPr>
          <a:xfrm xmlns:a="http://schemas.openxmlformats.org/drawingml/2006/main">
            <a:off x="723900" y="23050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650" b="1">
                <a:solidFill>
                  <a:srgbClr val="D3DEEA"/>
                </a:solidFill>
              </a:defRPr>
            </a:pPr>
            <a:r>
              <a:rPr sz="1650" b="1">
                <a:solidFill>
                  <a:srgbClr val="D3DEEA"/>
                </a:solidFill>
              </a:rPr>
              <a:t>labeled announcements</a:t>
            </a:r>
          </a:p>
        </p:txBody>
      </p:sp>
      <p:sp>
        <p:nvSpPr>
          <p:cNvPr id="32" name="">
            <a:extLst xmlns:a="http://schemas.openxmlformats.org/drawingml/2006/main">
              <a:ext uri="{FF2B5EF4-FFF2-40B4-BE49-F238E27FC236}">
                <a16:creationId xmlns:a16="http://schemas.microsoft.com/office/drawing/2014/main" id="{6228E9AF-AFA1-4BAD-B5ED-8732AAA3DF1B}"/>
              </a:ext>
            </a:extLst>
          </p:cNvPr>
          <p:cNvSpPr>
            <a:spLocks xmlns:a="http://schemas.openxmlformats.org/drawingml/2006/main" noGrp="1"/>
          </p:cNvSpPr>
          <p:nvPr/>
        </p:nvSpPr>
        <p:spPr>
          <a:xfrm xmlns:a="http://schemas.openxmlformats.org/drawingml/2006/main">
            <a:off x="723900" y="29527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1">
                <a:solidFill>
                  <a:srgbClr val="65B7FF"/>
                </a:solidFill>
              </a:defRPr>
            </a:pPr>
            <a:r>
              <a:rPr sz="1350" b="1">
                <a:solidFill>
                  <a:srgbClr val="65B7FF"/>
                </a:solidFill>
              </a:rPr>
              <a:t>32 historical</a:t>
            </a:r>
          </a:p>
        </p:txBody>
      </p:sp>
      <p:sp>
        <p:nvSpPr>
          <p:cNvPr id="33" name="">
            <a:extLst xmlns:a="http://schemas.openxmlformats.org/drawingml/2006/main">
              <a:ext uri="{FF2B5EF4-FFF2-40B4-BE49-F238E27FC236}">
                <a16:creationId xmlns:a16="http://schemas.microsoft.com/office/drawing/2014/main" id="{00B120C6-19F1-4D1A-AF3C-7E5F37D59C82}"/>
              </a:ext>
            </a:extLst>
          </p:cNvPr>
          <p:cNvSpPr>
            <a:spLocks xmlns:a="http://schemas.openxmlformats.org/drawingml/2006/main" noGrp="1"/>
          </p:cNvSpPr>
          <p:nvPr/>
        </p:nvSpPr>
        <p:spPr>
          <a:xfrm xmlns:a="http://schemas.openxmlformats.org/drawingml/2006/main">
            <a:off x="723900" y="33337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1">
                <a:solidFill>
                  <a:srgbClr val="B69DF8"/>
                </a:solidFill>
              </a:defRPr>
            </a:pPr>
            <a:r>
              <a:rPr sz="1350" b="1">
                <a:solidFill>
                  <a:srgbClr val="B69DF8"/>
                </a:solidFill>
              </a:rPr>
              <a:t>15 synthetic</a:t>
            </a:r>
          </a:p>
        </p:txBody>
      </p:sp>
      <p:sp>
        <p:nvSpPr>
          <p:cNvPr id="34" name="corpus-bar-track">
            <a:extLst xmlns:a="http://schemas.openxmlformats.org/drawingml/2006/main">
              <a:ext uri="{FF2B5EF4-FFF2-40B4-BE49-F238E27FC236}">
                <a16:creationId xmlns:a16="http://schemas.microsoft.com/office/drawing/2014/main" id="{200016EB-BE05-487E-B347-001DF4ADC8F0}"/>
              </a:ext>
            </a:extLst>
          </p:cNvPr>
          <p:cNvSpPr>
            <a:spLocks xmlns:a="http://schemas.openxmlformats.org/drawingml/2006/main" noGrp="1"/>
          </p:cNvSpPr>
          <p:nvPr/>
        </p:nvSpPr>
        <p:spPr>
          <a:xfrm xmlns:a="http://schemas.openxmlformats.org/drawingml/2006/main">
            <a:off x="723900" y="3771900"/>
            <a:ext cx="3200400" cy="228600"/>
          </a:xfrm>
          <a:prstGeom xmlns:a="http://schemas.openxmlformats.org/drawingml/2006/main" prst="roundRect">
            <a:avLst>
              <a:gd name="adj" fmla="val 50000"/>
            </a:avLst>
          </a:prstGeom>
          <a:solidFill xmlns:a="http://schemas.openxmlformats.org/drawingml/2006/main">
            <a:srgbClr val="273B56"/>
          </a:solidFill>
          <a:ln xmlns:a="http://schemas.openxmlformats.org/drawingml/2006/main" w="9525">
            <a:solidFill>
              <a:srgbClr val="273B56"/>
            </a:solidFill>
            <a:prstDash val="solid"/>
          </a:ln>
        </p:spPr>
      </p:sp>
      <p:sp>
        <p:nvSpPr>
          <p:cNvPr id="35" name="historical-bar">
            <a:extLst xmlns:a="http://schemas.openxmlformats.org/drawingml/2006/main">
              <a:ext uri="{FF2B5EF4-FFF2-40B4-BE49-F238E27FC236}">
                <a16:creationId xmlns:a16="http://schemas.microsoft.com/office/drawing/2014/main" id="{D69D4ADB-53C3-42B8-B815-AFABBCB2B31F}"/>
              </a:ext>
            </a:extLst>
          </p:cNvPr>
          <p:cNvSpPr>
            <a:spLocks xmlns:a="http://schemas.openxmlformats.org/drawingml/2006/main" noGrp="1"/>
          </p:cNvSpPr>
          <p:nvPr/>
        </p:nvSpPr>
        <p:spPr>
          <a:xfrm xmlns:a="http://schemas.openxmlformats.org/drawingml/2006/main">
            <a:off x="723900" y="3771900"/>
            <a:ext cx="2181225" cy="228600"/>
          </a:xfrm>
          <a:prstGeom xmlns:a="http://schemas.openxmlformats.org/drawingml/2006/main" prst="roundRect">
            <a:avLst>
              <a:gd name="adj" fmla="val 50000"/>
            </a:avLst>
          </a:prstGeom>
          <a:solidFill xmlns:a="http://schemas.openxmlformats.org/drawingml/2006/main">
            <a:srgbClr val="65B7FF"/>
          </a:solidFill>
          <a:ln xmlns:a="http://schemas.openxmlformats.org/drawingml/2006/main" w="9525">
            <a:solidFill>
              <a:srgbClr val="65B7FF"/>
            </a:solidFill>
            <a:prstDash val="solid"/>
          </a:ln>
        </p:spPr>
      </p:sp>
      <p:sp>
        <p:nvSpPr>
          <p:cNvPr id="36" name="synthetic-bar">
            <a:extLst xmlns:a="http://schemas.openxmlformats.org/drawingml/2006/main">
              <a:ext uri="{FF2B5EF4-FFF2-40B4-BE49-F238E27FC236}">
                <a16:creationId xmlns:a16="http://schemas.microsoft.com/office/drawing/2014/main" id="{45099DA0-3007-42C6-9FA2-4A0C2593E4FB}"/>
              </a:ext>
            </a:extLst>
          </p:cNvPr>
          <p:cNvSpPr>
            <a:spLocks xmlns:a="http://schemas.openxmlformats.org/drawingml/2006/main" noGrp="1"/>
          </p:cNvSpPr>
          <p:nvPr/>
        </p:nvSpPr>
        <p:spPr>
          <a:xfrm xmlns:a="http://schemas.openxmlformats.org/drawingml/2006/main">
            <a:off x="2905125" y="3771900"/>
            <a:ext cx="1019175" cy="228600"/>
          </a:xfrm>
          <a:prstGeom xmlns:a="http://schemas.openxmlformats.org/drawingml/2006/main" prst="roundRect">
            <a:avLst>
              <a:gd name="adj" fmla="val 50000"/>
            </a:avLst>
          </a:prstGeom>
          <a:solidFill xmlns:a="http://schemas.openxmlformats.org/drawingml/2006/main">
            <a:srgbClr val="B69DF8"/>
          </a:solidFill>
          <a:ln xmlns:a="http://schemas.openxmlformats.org/drawingml/2006/main" w="9525">
            <a:solidFill>
              <a:srgbClr val="B69DF8"/>
            </a:solidFill>
            <a:prstDash val="solid"/>
          </a:ln>
        </p:spPr>
      </p:sp>
      <p:sp>
        <p:nvSpPr>
          <p:cNvPr id="37" name="">
            <a:extLst xmlns:a="http://schemas.openxmlformats.org/drawingml/2006/main">
              <a:ext uri="{FF2B5EF4-FFF2-40B4-BE49-F238E27FC236}">
                <a16:creationId xmlns:a16="http://schemas.microsoft.com/office/drawing/2014/main" id="{11C30991-A992-4A94-B4F8-EED3E44002C1}"/>
              </a:ext>
            </a:extLst>
          </p:cNvPr>
          <p:cNvSpPr>
            <a:spLocks xmlns:a="http://schemas.openxmlformats.org/drawingml/2006/main" noGrp="1"/>
          </p:cNvSpPr>
          <p:nvPr/>
        </p:nvSpPr>
        <p:spPr>
          <a:xfrm xmlns:a="http://schemas.openxmlformats.org/drawingml/2006/main">
            <a:off x="723900" y="4229100"/>
            <a:ext cx="32956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00" b="0">
                <a:solidFill>
                  <a:srgbClr val="8EA0B8"/>
                </a:solidFill>
              </a:defRPr>
            </a:pPr>
            <a:r>
              <a:rPr sz="1200" b="0">
                <a:solidFill>
                  <a:srgbClr val="8EA0B8"/>
                </a:solidFill>
              </a:rPr>
              <a:t>Historical text comes from the runtime acquisition path.</a:t>
            </a:r>
          </a:p>
        </p:txBody>
      </p:sp>
      <p:sp>
        <p:nvSpPr>
          <p:cNvPr id="38" name="">
            <a:extLst xmlns:a="http://schemas.openxmlformats.org/drawingml/2006/main">
              <a:ext uri="{FF2B5EF4-FFF2-40B4-BE49-F238E27FC236}">
                <a16:creationId xmlns:a16="http://schemas.microsoft.com/office/drawing/2014/main" id="{35A19113-33B5-47A8-A918-610553B332AD}"/>
              </a:ext>
            </a:extLst>
          </p:cNvPr>
          <p:cNvSpPr>
            <a:spLocks xmlns:a="http://schemas.openxmlformats.org/drawingml/2006/main" noGrp="1"/>
          </p:cNvSpPr>
          <p:nvPr/>
        </p:nvSpPr>
        <p:spPr>
          <a:xfrm xmlns:a="http://schemas.openxmlformats.org/drawingml/2006/main">
            <a:off x="4476750" y="1562100"/>
            <a:ext cx="0" cy="3371850"/>
          </a:xfrm>
          <a:prstGeom xmlns:a="http://schemas.openxmlformats.org/drawingml/2006/main" prst="line">
            <a:avLst/>
          </a:prstGeom>
          <a:noFill xmlns:a="http://schemas.openxmlformats.org/drawingml/2006/main"/>
          <a:ln xmlns:a="http://schemas.openxmlformats.org/drawingml/2006/main" w="19050">
            <a:solidFill>
              <a:srgbClr val="273B56"/>
            </a:solidFill>
            <a:prstDash val="solid"/>
          </a:ln>
        </p:spPr>
      </p:sp>
      <p:sp>
        <p:nvSpPr>
          <p:cNvPr id="39" name="">
            <a:extLst xmlns:a="http://schemas.openxmlformats.org/drawingml/2006/main">
              <a:ext uri="{FF2B5EF4-FFF2-40B4-BE49-F238E27FC236}">
                <a16:creationId xmlns:a16="http://schemas.microsoft.com/office/drawing/2014/main" id="{14363B92-3620-482D-A219-CDFE76915D1D}"/>
              </a:ext>
            </a:extLst>
          </p:cNvPr>
          <p:cNvSpPr>
            <a:spLocks xmlns:a="http://schemas.openxmlformats.org/drawingml/2006/main" noGrp="1"/>
          </p:cNvSpPr>
          <p:nvPr/>
        </p:nvSpPr>
        <p:spPr>
          <a:xfrm xmlns:a="http://schemas.openxmlformats.org/drawingml/2006/main">
            <a:off x="5086350" y="1581150"/>
            <a:ext cx="25717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3900" b="1">
                <a:solidFill>
                  <a:srgbClr val="56D6A3"/>
                </a:solidFill>
              </a:defRPr>
            </a:pPr>
            <a:r>
              <a:rPr sz="3900" b="1">
                <a:solidFill>
                  <a:srgbClr val="56D6A3"/>
                </a:solidFill>
              </a:rPr>
              <a:t>1.000</a:t>
            </a:r>
          </a:p>
        </p:txBody>
      </p:sp>
      <p:sp>
        <p:nvSpPr>
          <p:cNvPr id="40" name="">
            <a:extLst xmlns:a="http://schemas.openxmlformats.org/drawingml/2006/main">
              <a:ext uri="{FF2B5EF4-FFF2-40B4-BE49-F238E27FC236}">
                <a16:creationId xmlns:a16="http://schemas.microsoft.com/office/drawing/2014/main" id="{3A7972C5-1318-4C4E-AD2D-3CC497850A7D}"/>
              </a:ext>
            </a:extLst>
          </p:cNvPr>
          <p:cNvSpPr>
            <a:spLocks xmlns:a="http://schemas.openxmlformats.org/drawingml/2006/main" noGrp="1"/>
          </p:cNvSpPr>
          <p:nvPr/>
        </p:nvSpPr>
        <p:spPr>
          <a:xfrm xmlns:a="http://schemas.openxmlformats.org/drawingml/2006/main">
            <a:off x="5086350" y="2343150"/>
            <a:ext cx="2571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75" b="1">
                <a:solidFill>
                  <a:srgbClr val="F5F8FC"/>
                </a:solidFill>
              </a:defRPr>
            </a:pPr>
            <a:r>
              <a:rPr sz="1575" b="1">
                <a:solidFill>
                  <a:srgbClr val="F5F8FC"/>
                </a:solidFill>
              </a:rPr>
              <a:t>precision</a:t>
            </a:r>
          </a:p>
        </p:txBody>
      </p:sp>
      <p:sp>
        <p:nvSpPr>
          <p:cNvPr id="41" name="">
            <a:extLst xmlns:a="http://schemas.openxmlformats.org/drawingml/2006/main">
              <a:ext uri="{FF2B5EF4-FFF2-40B4-BE49-F238E27FC236}">
                <a16:creationId xmlns:a16="http://schemas.microsoft.com/office/drawing/2014/main" id="{95AC43B0-4265-4D03-963C-3434DB468F67}"/>
              </a:ext>
            </a:extLst>
          </p:cNvPr>
          <p:cNvSpPr>
            <a:spLocks xmlns:a="http://schemas.openxmlformats.org/drawingml/2006/main" noGrp="1"/>
          </p:cNvSpPr>
          <p:nvPr/>
        </p:nvSpPr>
        <p:spPr>
          <a:xfrm xmlns:a="http://schemas.openxmlformats.org/drawingml/2006/main">
            <a:off x="5086350" y="2743200"/>
            <a:ext cx="2571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050" b="1">
                <a:solidFill>
                  <a:srgbClr val="8EA0B8"/>
                </a:solidFill>
              </a:defRPr>
            </a:pPr>
            <a:r>
              <a:rPr sz="1050" b="1">
                <a:solidFill>
                  <a:srgbClr val="8EA0B8"/>
                </a:solidFill>
              </a:rPr>
              <a:t>gate ≥ 0.950</a:t>
            </a:r>
          </a:p>
        </p:txBody>
      </p:sp>
      <p:sp>
        <p:nvSpPr>
          <p:cNvPr id="42" name="">
            <a:extLst xmlns:a="http://schemas.openxmlformats.org/drawingml/2006/main">
              <a:ext uri="{FF2B5EF4-FFF2-40B4-BE49-F238E27FC236}">
                <a16:creationId xmlns:a16="http://schemas.microsoft.com/office/drawing/2014/main" id="{F86F85B9-5E46-4992-9D45-509DD3672DEA}"/>
              </a:ext>
            </a:extLst>
          </p:cNvPr>
          <p:cNvSpPr>
            <a:spLocks xmlns:a="http://schemas.openxmlformats.org/drawingml/2006/main" noGrp="1"/>
          </p:cNvSpPr>
          <p:nvPr/>
        </p:nvSpPr>
        <p:spPr>
          <a:xfrm xmlns:a="http://schemas.openxmlformats.org/drawingml/2006/main">
            <a:off x="8153400" y="1581150"/>
            <a:ext cx="25717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3900" b="1">
                <a:solidFill>
                  <a:srgbClr val="65B7FF"/>
                </a:solidFill>
              </a:defRPr>
            </a:pPr>
            <a:r>
              <a:rPr sz="3900" b="1">
                <a:solidFill>
                  <a:srgbClr val="65B7FF"/>
                </a:solidFill>
              </a:rPr>
              <a:t>1.000</a:t>
            </a:r>
          </a:p>
        </p:txBody>
      </p:sp>
      <p:sp>
        <p:nvSpPr>
          <p:cNvPr id="43" name="">
            <a:extLst xmlns:a="http://schemas.openxmlformats.org/drawingml/2006/main">
              <a:ext uri="{FF2B5EF4-FFF2-40B4-BE49-F238E27FC236}">
                <a16:creationId xmlns:a16="http://schemas.microsoft.com/office/drawing/2014/main" id="{864D6668-3544-42DD-8B5D-146032703FA3}"/>
              </a:ext>
            </a:extLst>
          </p:cNvPr>
          <p:cNvSpPr>
            <a:spLocks xmlns:a="http://schemas.openxmlformats.org/drawingml/2006/main" noGrp="1"/>
          </p:cNvSpPr>
          <p:nvPr/>
        </p:nvSpPr>
        <p:spPr>
          <a:xfrm xmlns:a="http://schemas.openxmlformats.org/drawingml/2006/main">
            <a:off x="8153400" y="2343150"/>
            <a:ext cx="2571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75" b="1">
                <a:solidFill>
                  <a:srgbClr val="F5F8FC"/>
                </a:solidFill>
              </a:defRPr>
            </a:pPr>
            <a:r>
              <a:rPr sz="1575" b="1">
                <a:solidFill>
                  <a:srgbClr val="F5F8FC"/>
                </a:solidFill>
              </a:rPr>
              <a:t>recall</a:t>
            </a:r>
          </a:p>
        </p:txBody>
      </p:sp>
      <p:sp>
        <p:nvSpPr>
          <p:cNvPr id="44" name="">
            <a:extLst xmlns:a="http://schemas.openxmlformats.org/drawingml/2006/main">
              <a:ext uri="{FF2B5EF4-FFF2-40B4-BE49-F238E27FC236}">
                <a16:creationId xmlns:a16="http://schemas.microsoft.com/office/drawing/2014/main" id="{C7F2955D-CD90-4011-B5B8-C0EFCA54F7BA}"/>
              </a:ext>
            </a:extLst>
          </p:cNvPr>
          <p:cNvSpPr>
            <a:spLocks xmlns:a="http://schemas.openxmlformats.org/drawingml/2006/main" noGrp="1"/>
          </p:cNvSpPr>
          <p:nvPr/>
        </p:nvSpPr>
        <p:spPr>
          <a:xfrm xmlns:a="http://schemas.openxmlformats.org/drawingml/2006/main">
            <a:off x="8153400" y="2743200"/>
            <a:ext cx="2571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050" b="1">
                <a:solidFill>
                  <a:srgbClr val="8EA0B8"/>
                </a:solidFill>
              </a:defRPr>
            </a:pPr>
            <a:r>
              <a:rPr sz="1050" b="1">
                <a:solidFill>
                  <a:srgbClr val="8EA0B8"/>
                </a:solidFill>
              </a:rPr>
              <a:t>gate ≥ 0.800</a:t>
            </a:r>
          </a:p>
        </p:txBody>
      </p:sp>
      <p:sp>
        <p:nvSpPr>
          <p:cNvPr id="45" name="outcome-band">
            <a:extLst xmlns:a="http://schemas.openxmlformats.org/drawingml/2006/main">
              <a:ext uri="{FF2B5EF4-FFF2-40B4-BE49-F238E27FC236}">
                <a16:creationId xmlns:a16="http://schemas.microsoft.com/office/drawing/2014/main" id="{B2BA937B-129B-4DE9-9A27-820A0A8C1787}"/>
              </a:ext>
            </a:extLst>
          </p:cNvPr>
          <p:cNvSpPr>
            <a:spLocks xmlns:a="http://schemas.openxmlformats.org/drawingml/2006/main" noGrp="1"/>
          </p:cNvSpPr>
          <p:nvPr/>
        </p:nvSpPr>
        <p:spPr>
          <a:xfrm xmlns:a="http://schemas.openxmlformats.org/drawingml/2006/main">
            <a:off x="4972050" y="3276600"/>
            <a:ext cx="5905500" cy="914400"/>
          </a:xfrm>
          <a:prstGeom xmlns:a="http://schemas.openxmlformats.org/drawingml/2006/main" prst="roundRect">
            <a:avLst>
              <a:gd name="adj" fmla="val 16667"/>
            </a:avLst>
          </a:prstGeom>
          <a:noFill xmlns:a="http://schemas.openxmlformats.org/drawingml/2006/main"/>
          <a:ln xmlns:a="http://schemas.openxmlformats.org/drawingml/2006/main" w="9525">
            <a:solidFill>
              <a:srgbClr val="273B56"/>
            </a:solidFill>
            <a:prstDash val="solid"/>
          </a:ln>
        </p:spPr>
      </p:sp>
      <p:sp>
        <p:nvSpPr>
          <p:cNvPr id="46" name="">
            <a:extLst xmlns:a="http://schemas.openxmlformats.org/drawingml/2006/main">
              <a:ext uri="{FF2B5EF4-FFF2-40B4-BE49-F238E27FC236}">
                <a16:creationId xmlns:a16="http://schemas.microsoft.com/office/drawing/2014/main" id="{711F8E69-38FC-4ABB-AED4-660C95C5EC56}"/>
              </a:ext>
            </a:extLst>
          </p:cNvPr>
          <p:cNvSpPr>
            <a:spLocks xmlns:a="http://schemas.openxmlformats.org/drawingml/2006/main" noGrp="1"/>
          </p:cNvSpPr>
          <p:nvPr/>
        </p:nvSpPr>
        <p:spPr>
          <a:xfrm xmlns:a="http://schemas.openxmlformats.org/drawingml/2006/main">
            <a:off x="5238750" y="3429000"/>
            <a:ext cx="1428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100" b="1">
                <a:solidFill>
                  <a:srgbClr val="56D6A3"/>
                </a:solidFill>
              </a:defRPr>
            </a:pPr>
            <a:r>
              <a:rPr sz="2100" b="1">
                <a:solidFill>
                  <a:srgbClr val="56D6A3"/>
                </a:solidFill>
              </a:rPr>
              <a:t>29</a:t>
            </a:r>
          </a:p>
        </p:txBody>
      </p:sp>
      <p:sp>
        <p:nvSpPr>
          <p:cNvPr id="47" name="">
            <a:extLst xmlns:a="http://schemas.openxmlformats.org/drawingml/2006/main">
              <a:ext uri="{FF2B5EF4-FFF2-40B4-BE49-F238E27FC236}">
                <a16:creationId xmlns:a16="http://schemas.microsoft.com/office/drawing/2014/main" id="{43B42514-26C4-496B-ADB3-5EB489B9C3B5}"/>
              </a:ext>
            </a:extLst>
          </p:cNvPr>
          <p:cNvSpPr>
            <a:spLocks xmlns:a="http://schemas.openxmlformats.org/drawingml/2006/main" noGrp="1"/>
          </p:cNvSpPr>
          <p:nvPr/>
        </p:nvSpPr>
        <p:spPr>
          <a:xfrm xmlns:a="http://schemas.openxmlformats.org/drawingml/2006/main">
            <a:off x="5238750" y="3829050"/>
            <a:ext cx="1428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975" b="0">
                <a:solidFill>
                  <a:srgbClr val="D3DEEA"/>
                </a:solidFill>
              </a:defRPr>
            </a:pPr>
            <a:r>
              <a:rPr sz="975" b="0">
                <a:solidFill>
                  <a:srgbClr val="D3DEEA"/>
                </a:solidFill>
              </a:rPr>
              <a:t>true positives</a:t>
            </a:r>
          </a:p>
        </p:txBody>
      </p:sp>
      <p:sp>
        <p:nvSpPr>
          <p:cNvPr id="48" name="">
            <a:extLst xmlns:a="http://schemas.openxmlformats.org/drawingml/2006/main">
              <a:ext uri="{FF2B5EF4-FFF2-40B4-BE49-F238E27FC236}">
                <a16:creationId xmlns:a16="http://schemas.microsoft.com/office/drawing/2014/main" id="{309F2F38-3F99-4E59-9960-5451D902008D}"/>
              </a:ext>
            </a:extLst>
          </p:cNvPr>
          <p:cNvSpPr>
            <a:spLocks xmlns:a="http://schemas.openxmlformats.org/drawingml/2006/main" noGrp="1"/>
          </p:cNvSpPr>
          <p:nvPr/>
        </p:nvSpPr>
        <p:spPr>
          <a:xfrm xmlns:a="http://schemas.openxmlformats.org/drawingml/2006/main">
            <a:off x="7239000" y="3429000"/>
            <a:ext cx="1428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100" b="1">
                <a:solidFill>
                  <a:srgbClr val="FF7B92"/>
                </a:solidFill>
              </a:defRPr>
            </a:pPr>
            <a:r>
              <a:rPr sz="2100" b="1">
                <a:solidFill>
                  <a:srgbClr val="FF7B92"/>
                </a:solidFill>
              </a:rPr>
              <a:t>0</a:t>
            </a:r>
          </a:p>
        </p:txBody>
      </p:sp>
      <p:sp>
        <p:nvSpPr>
          <p:cNvPr id="49" name="">
            <a:extLst xmlns:a="http://schemas.openxmlformats.org/drawingml/2006/main">
              <a:ext uri="{FF2B5EF4-FFF2-40B4-BE49-F238E27FC236}">
                <a16:creationId xmlns:a16="http://schemas.microsoft.com/office/drawing/2014/main" id="{C5DCA12D-347B-477D-9685-A17AF2DFFD9A}"/>
              </a:ext>
            </a:extLst>
          </p:cNvPr>
          <p:cNvSpPr>
            <a:spLocks xmlns:a="http://schemas.openxmlformats.org/drawingml/2006/main" noGrp="1"/>
          </p:cNvSpPr>
          <p:nvPr/>
        </p:nvSpPr>
        <p:spPr>
          <a:xfrm xmlns:a="http://schemas.openxmlformats.org/drawingml/2006/main">
            <a:off x="7239000" y="3829050"/>
            <a:ext cx="1428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975" b="0">
                <a:solidFill>
                  <a:srgbClr val="D3DEEA"/>
                </a:solidFill>
              </a:defRPr>
            </a:pPr>
            <a:r>
              <a:rPr sz="975" b="0">
                <a:solidFill>
                  <a:srgbClr val="D3DEEA"/>
                </a:solidFill>
              </a:rPr>
              <a:t>false positives</a:t>
            </a:r>
          </a:p>
        </p:txBody>
      </p:sp>
      <p:sp>
        <p:nvSpPr>
          <p:cNvPr id="50" name="">
            <a:extLst xmlns:a="http://schemas.openxmlformats.org/drawingml/2006/main">
              <a:ext uri="{FF2B5EF4-FFF2-40B4-BE49-F238E27FC236}">
                <a16:creationId xmlns:a16="http://schemas.microsoft.com/office/drawing/2014/main" id="{41990B1D-EE90-42AB-A036-B0A21809B685}"/>
              </a:ext>
            </a:extLst>
          </p:cNvPr>
          <p:cNvSpPr>
            <a:spLocks xmlns:a="http://schemas.openxmlformats.org/drawingml/2006/main" noGrp="1"/>
          </p:cNvSpPr>
          <p:nvPr/>
        </p:nvSpPr>
        <p:spPr>
          <a:xfrm xmlns:a="http://schemas.openxmlformats.org/drawingml/2006/main">
            <a:off x="9239250" y="3429000"/>
            <a:ext cx="1428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2100" b="1">
                <a:solidFill>
                  <a:srgbClr val="FFCB6B"/>
                </a:solidFill>
              </a:defRPr>
            </a:pPr>
            <a:r>
              <a:rPr sz="2100" b="1">
                <a:solidFill>
                  <a:srgbClr val="FFCB6B"/>
                </a:solidFill>
              </a:rPr>
              <a:t>0</a:t>
            </a:r>
          </a:p>
        </p:txBody>
      </p:sp>
      <p:sp>
        <p:nvSpPr>
          <p:cNvPr id="51" name="">
            <a:extLst xmlns:a="http://schemas.openxmlformats.org/drawingml/2006/main">
              <a:ext uri="{FF2B5EF4-FFF2-40B4-BE49-F238E27FC236}">
                <a16:creationId xmlns:a16="http://schemas.microsoft.com/office/drawing/2014/main" id="{16A11B51-8FF8-48B5-B781-EFA7CCD15DDA}"/>
              </a:ext>
            </a:extLst>
          </p:cNvPr>
          <p:cNvSpPr>
            <a:spLocks xmlns:a="http://schemas.openxmlformats.org/drawingml/2006/main" noGrp="1"/>
          </p:cNvSpPr>
          <p:nvPr/>
        </p:nvSpPr>
        <p:spPr>
          <a:xfrm xmlns:a="http://schemas.openxmlformats.org/drawingml/2006/main">
            <a:off x="9239250" y="3829050"/>
            <a:ext cx="1428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975" b="0">
                <a:solidFill>
                  <a:srgbClr val="D3DEEA"/>
                </a:solidFill>
              </a:defRPr>
            </a:pPr>
            <a:r>
              <a:rPr sz="975" b="0">
                <a:solidFill>
                  <a:srgbClr val="D3DEEA"/>
                </a:solidFill>
              </a:rPr>
              <a:t>false negatives</a:t>
            </a:r>
          </a:p>
        </p:txBody>
      </p:sp>
      <p:sp>
        <p:nvSpPr>
          <p:cNvPr id="52" name="thin-pair-caveat">
            <a:extLst xmlns:a="http://schemas.openxmlformats.org/drawingml/2006/main">
              <a:ext uri="{FF2B5EF4-FFF2-40B4-BE49-F238E27FC236}">
                <a16:creationId xmlns:a16="http://schemas.microsoft.com/office/drawing/2014/main" id="{AE3CAEB2-FA6E-41E7-BA14-680A5C1223CA}"/>
              </a:ext>
            </a:extLst>
          </p:cNvPr>
          <p:cNvSpPr>
            <a:spLocks xmlns:a="http://schemas.openxmlformats.org/drawingml/2006/main" noGrp="1"/>
          </p:cNvSpPr>
          <p:nvPr/>
        </p:nvSpPr>
        <p:spPr>
          <a:xfrm xmlns:a="http://schemas.openxmlformats.org/drawingml/2006/main">
            <a:off x="4972050" y="4438650"/>
            <a:ext cx="5905500" cy="781050"/>
          </a:xfrm>
          <a:prstGeom xmlns:a="http://schemas.openxmlformats.org/drawingml/2006/main" prst="roundRect">
            <a:avLst>
              <a:gd name="adj" fmla="val 19512"/>
            </a:avLst>
          </a:prstGeom>
          <a:noFill xmlns:a="http://schemas.openxmlformats.org/drawingml/2006/main"/>
          <a:ln xmlns:a="http://schemas.openxmlformats.org/drawingml/2006/main" w="9525">
            <a:solidFill>
              <a:srgbClr val="B69DF8"/>
            </a:solidFill>
            <a:prstDash val="solid"/>
          </a:ln>
        </p:spPr>
      </p:sp>
      <p:sp>
        <p:nvSpPr>
          <p:cNvPr id="53" name="">
            <a:extLst xmlns:a="http://schemas.openxmlformats.org/drawingml/2006/main">
              <a:ext uri="{FF2B5EF4-FFF2-40B4-BE49-F238E27FC236}">
                <a16:creationId xmlns:a16="http://schemas.microsoft.com/office/drawing/2014/main" id="{833DA8A3-78FF-42A0-977B-6628C04C4AEE}"/>
              </a:ext>
            </a:extLst>
          </p:cNvPr>
          <p:cNvSpPr>
            <a:spLocks xmlns:a="http://schemas.openxmlformats.org/drawingml/2006/main" noGrp="1"/>
          </p:cNvSpPr>
          <p:nvPr/>
        </p:nvSpPr>
        <p:spPr>
          <a:xfrm xmlns:a="http://schemas.openxmlformats.org/drawingml/2006/main">
            <a:off x="5219700" y="4610100"/>
            <a:ext cx="1428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B69DF8"/>
                </a:solidFill>
              </a:defRPr>
            </a:pPr>
            <a:r>
              <a:rPr sz="750" b="1">
                <a:solidFill>
                  <a:srgbClr val="B69DF8"/>
                </a:solidFill>
              </a:rPr>
              <a:t>CURRENT LIMIT</a:t>
            </a:r>
          </a:p>
        </p:txBody>
      </p:sp>
      <p:sp>
        <p:nvSpPr>
          <p:cNvPr id="54" name="">
            <a:extLst xmlns:a="http://schemas.openxmlformats.org/drawingml/2006/main">
              <a:ext uri="{FF2B5EF4-FFF2-40B4-BE49-F238E27FC236}">
                <a16:creationId xmlns:a16="http://schemas.microsoft.com/office/drawing/2014/main" id="{D929D6D0-AA62-415B-BD87-A1A98DF3AFEF}"/>
              </a:ext>
            </a:extLst>
          </p:cNvPr>
          <p:cNvSpPr>
            <a:spLocks xmlns:a="http://schemas.openxmlformats.org/drawingml/2006/main" noGrp="1"/>
          </p:cNvSpPr>
          <p:nvPr/>
        </p:nvSpPr>
        <p:spPr>
          <a:xfrm xmlns:a="http://schemas.openxmlformats.org/drawingml/2006/main">
            <a:off x="5219700" y="4762500"/>
            <a:ext cx="53149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0">
                <a:solidFill>
                  <a:srgbClr val="F5F8FC"/>
                </a:solidFill>
              </a:defRPr>
            </a:pPr>
            <a:r>
              <a:rPr sz="1125" b="0">
                <a:solidFill>
                  <a:srgbClr val="F5F8FC"/>
                </a:solidFill>
              </a:rPr>
              <a:t>4 of 10 service/risk pairs have only 1–2 positives. More labeled historical examples are needed.</a:t>
            </a:r>
          </a:p>
        </p:txBody>
      </p:sp>
      <p:sp>
        <p:nvSpPr>
          <p:cNvPr id="55" name="">
            <a:extLst xmlns:a="http://schemas.openxmlformats.org/drawingml/2006/main">
              <a:ext uri="{FF2B5EF4-FFF2-40B4-BE49-F238E27FC236}">
                <a16:creationId xmlns:a16="http://schemas.microsoft.com/office/drawing/2014/main" id="{BCA7BF94-117B-4134-8C7D-29E66A86CAD1}"/>
              </a:ext>
            </a:extLst>
          </p:cNvPr>
          <p:cNvSpPr>
            <a:spLocks xmlns:a="http://schemas.openxmlformats.org/drawingml/2006/main" noGrp="1"/>
          </p:cNvSpPr>
          <p:nvPr/>
        </p:nvSpPr>
        <p:spPr>
          <a:xfrm xmlns:a="http://schemas.openxmlformats.org/drawingml/2006/main">
            <a:off x="609600" y="5524500"/>
            <a:ext cx="109728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56" name="">
            <a:extLst xmlns:a="http://schemas.openxmlformats.org/drawingml/2006/main">
              <a:ext uri="{FF2B5EF4-FFF2-40B4-BE49-F238E27FC236}">
                <a16:creationId xmlns:a16="http://schemas.microsoft.com/office/drawing/2014/main" id="{24B978A4-9F19-48D6-BF3D-0F44760EEC34}"/>
              </a:ext>
            </a:extLst>
          </p:cNvPr>
          <p:cNvSpPr>
            <a:spLocks xmlns:a="http://schemas.openxmlformats.org/drawingml/2006/main" noGrp="1"/>
          </p:cNvSpPr>
          <p:nvPr/>
        </p:nvSpPr>
        <p:spPr>
          <a:xfrm xmlns:a="http://schemas.openxmlformats.org/drawingml/2006/main">
            <a:off x="609600" y="565785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PROMOTION RESULT</a:t>
            </a:r>
          </a:p>
        </p:txBody>
      </p:sp>
      <p:sp>
        <p:nvSpPr>
          <p:cNvPr id="57" name="">
            <a:extLst xmlns:a="http://schemas.openxmlformats.org/drawingml/2006/main">
              <a:ext uri="{FF2B5EF4-FFF2-40B4-BE49-F238E27FC236}">
                <a16:creationId xmlns:a16="http://schemas.microsoft.com/office/drawing/2014/main" id="{132FE64B-1FB1-40BB-83BC-C07CD45EDC91}"/>
              </a:ext>
            </a:extLst>
          </p:cNvPr>
          <p:cNvSpPr>
            <a:spLocks xmlns:a="http://schemas.openxmlformats.org/drawingml/2006/main" noGrp="1"/>
          </p:cNvSpPr>
          <p:nvPr/>
        </p:nvSpPr>
        <p:spPr>
          <a:xfrm xmlns:a="http://schemas.openxmlformats.org/drawingml/2006/main">
            <a:off x="609600" y="5867400"/>
            <a:ext cx="25908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a:solidFill>
                  <a:srgbClr val="56D6A3"/>
                </a:solidFill>
              </a:defRPr>
            </a:pPr>
            <a:r>
              <a:rPr sz="1275" b="1">
                <a:solidFill>
                  <a:srgbClr val="56D6A3"/>
                </a:solidFill>
              </a:rPr>
              <a:t>pass</a:t>
            </a:r>
          </a:p>
        </p:txBody>
      </p:sp>
      <p:sp>
        <p:nvSpPr>
          <p:cNvPr id="58" name="">
            <a:extLst xmlns:a="http://schemas.openxmlformats.org/drawingml/2006/main">
              <a:ext uri="{FF2B5EF4-FFF2-40B4-BE49-F238E27FC236}">
                <a16:creationId xmlns:a16="http://schemas.microsoft.com/office/drawing/2014/main" id="{68B21D1A-2EF5-48A1-8331-6062AF08E116}"/>
              </a:ext>
            </a:extLst>
          </p:cNvPr>
          <p:cNvSpPr>
            <a:spLocks xmlns:a="http://schemas.openxmlformats.org/drawingml/2006/main" noGrp="1"/>
          </p:cNvSpPr>
          <p:nvPr/>
        </p:nvSpPr>
        <p:spPr>
          <a:xfrm xmlns:a="http://schemas.openxmlformats.org/drawingml/2006/main">
            <a:off x="3352800" y="565785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SCORED PAIRS</a:t>
            </a:r>
          </a:p>
        </p:txBody>
      </p:sp>
      <p:sp>
        <p:nvSpPr>
          <p:cNvPr id="59" name="">
            <a:extLst xmlns:a="http://schemas.openxmlformats.org/drawingml/2006/main">
              <a:ext uri="{FF2B5EF4-FFF2-40B4-BE49-F238E27FC236}">
                <a16:creationId xmlns:a16="http://schemas.microsoft.com/office/drawing/2014/main" id="{DE98C7F7-7BA1-4899-95A9-37886ED07CE1}"/>
              </a:ext>
            </a:extLst>
          </p:cNvPr>
          <p:cNvSpPr>
            <a:spLocks xmlns:a="http://schemas.openxmlformats.org/drawingml/2006/main" noGrp="1"/>
          </p:cNvSpPr>
          <p:nvPr/>
        </p:nvSpPr>
        <p:spPr>
          <a:xfrm xmlns:a="http://schemas.openxmlformats.org/drawingml/2006/main">
            <a:off x="3352800" y="5867400"/>
            <a:ext cx="25908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a:solidFill>
                  <a:srgbClr val="65B7FF"/>
                </a:solidFill>
              </a:defRPr>
            </a:pPr>
            <a:r>
              <a:rPr sz="1275" b="1">
                <a:solidFill>
                  <a:srgbClr val="65B7FF"/>
                </a:solidFill>
              </a:rPr>
              <a:t>10 reported</a:t>
            </a:r>
          </a:p>
        </p:txBody>
      </p:sp>
      <p:sp>
        <p:nvSpPr>
          <p:cNvPr id="60" name="">
            <a:extLst xmlns:a="http://schemas.openxmlformats.org/drawingml/2006/main">
              <a:ext uri="{FF2B5EF4-FFF2-40B4-BE49-F238E27FC236}">
                <a16:creationId xmlns:a16="http://schemas.microsoft.com/office/drawing/2014/main" id="{CBB27E96-50B9-4380-9553-D43B59323F8A}"/>
              </a:ext>
            </a:extLst>
          </p:cNvPr>
          <p:cNvSpPr>
            <a:spLocks xmlns:a="http://schemas.openxmlformats.org/drawingml/2006/main" noGrp="1"/>
          </p:cNvSpPr>
          <p:nvPr/>
        </p:nvSpPr>
        <p:spPr>
          <a:xfrm xmlns:a="http://schemas.openxmlformats.org/drawingml/2006/main">
            <a:off x="6096000" y="565785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CORPUS SIZE</a:t>
            </a:r>
          </a:p>
        </p:txBody>
      </p:sp>
      <p:sp>
        <p:nvSpPr>
          <p:cNvPr id="61" name="">
            <a:extLst xmlns:a="http://schemas.openxmlformats.org/drawingml/2006/main">
              <a:ext uri="{FF2B5EF4-FFF2-40B4-BE49-F238E27FC236}">
                <a16:creationId xmlns:a16="http://schemas.microsoft.com/office/drawing/2014/main" id="{A31AEDC9-1C09-41DD-93CC-1604F309FF8B}"/>
              </a:ext>
            </a:extLst>
          </p:cNvPr>
          <p:cNvSpPr>
            <a:spLocks xmlns:a="http://schemas.openxmlformats.org/drawingml/2006/main" noGrp="1"/>
          </p:cNvSpPr>
          <p:nvPr/>
        </p:nvSpPr>
        <p:spPr>
          <a:xfrm xmlns:a="http://schemas.openxmlformats.org/drawingml/2006/main">
            <a:off x="6096000" y="5867400"/>
            <a:ext cx="25908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a:solidFill>
                  <a:srgbClr val="B69DF8"/>
                </a:solidFill>
              </a:defRPr>
            </a:pPr>
            <a:r>
              <a:rPr sz="1275" b="1">
                <a:solidFill>
                  <a:srgbClr val="B69DF8"/>
                </a:solidFill>
              </a:rPr>
              <a:t>47 items</a:t>
            </a:r>
          </a:p>
        </p:txBody>
      </p:sp>
      <p:sp>
        <p:nvSpPr>
          <p:cNvPr id="62" name="">
            <a:extLst xmlns:a="http://schemas.openxmlformats.org/drawingml/2006/main">
              <a:ext uri="{FF2B5EF4-FFF2-40B4-BE49-F238E27FC236}">
                <a16:creationId xmlns:a16="http://schemas.microsoft.com/office/drawing/2014/main" id="{87075D39-A8B4-4347-A851-C8D93DEB466E}"/>
              </a:ext>
            </a:extLst>
          </p:cNvPr>
          <p:cNvSpPr>
            <a:spLocks xmlns:a="http://schemas.openxmlformats.org/drawingml/2006/main" noGrp="1"/>
          </p:cNvSpPr>
          <p:nvPr/>
        </p:nvSpPr>
        <p:spPr>
          <a:xfrm xmlns:a="http://schemas.openxmlformats.org/drawingml/2006/main">
            <a:off x="8839200" y="565785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GATE OWNER</a:t>
            </a:r>
          </a:p>
        </p:txBody>
      </p:sp>
      <p:sp>
        <p:nvSpPr>
          <p:cNvPr id="63" name="">
            <a:extLst xmlns:a="http://schemas.openxmlformats.org/drawingml/2006/main">
              <a:ext uri="{FF2B5EF4-FFF2-40B4-BE49-F238E27FC236}">
                <a16:creationId xmlns:a16="http://schemas.microsoft.com/office/drawing/2014/main" id="{68668B3F-C536-496D-814A-BDBE7E215CAD}"/>
              </a:ext>
            </a:extLst>
          </p:cNvPr>
          <p:cNvSpPr>
            <a:spLocks xmlns:a="http://schemas.openxmlformats.org/drawingml/2006/main" noGrp="1"/>
          </p:cNvSpPr>
          <p:nvPr/>
        </p:nvSpPr>
        <p:spPr>
          <a:xfrm xmlns:a="http://schemas.openxmlformats.org/drawingml/2006/main">
            <a:off x="8839200" y="5867400"/>
            <a:ext cx="25908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FFCB6B"/>
                </a:solidFill>
              </a:defRPr>
            </a:pPr>
            <a:r>
              <a:rPr sz="1125" b="1">
                <a:solidFill>
                  <a:srgbClr val="FFCB6B"/>
                </a:solidFill>
              </a:rPr>
              <a:t>repository promotion</a:t>
            </a:r>
          </a:p>
        </p:txBody>
      </p:sp>
    </p:spTree>
    <p:extLst>
      <p:ext uri="{BB962C8B-B14F-4D97-AF65-F5344CB8AC3E}">
        <p14:creationId xmlns:p14="http://schemas.microsoft.com/office/powerpoint/2010/main" val="1256081249"/>
      </p:ext>
    </p:extLst>
  </p:cSld>
</p:sld>
</file>

<file path=ppt/slides/slide6.xml><?xml version="1.0" encoding="utf-8"?>
<p:sld xmlns:p="http://schemas.openxmlformats.org/presentationml/2006/main">
  <p:cSld>
    <p:bg>
      <p:bgPr>
        <a:solidFill xmlns:a="http://schemas.openxmlformats.org/drawingml/2006/main">
          <a:srgbClr val="0B1220"/>
        </a:solidFill>
      </p:bgPr>
    </p:bg>
    <p:spTree>
      <p:nvGrpSpPr>
        <p:cNvPr id="1" name=""/>
        <p:cNvGrpSpPr/>
        <p:nvPr/>
      </p:nvGrpSpPr>
      <p:grpSpPr>
        <a:xfrm xmlns:a="http://schemas.openxmlformats.org/drawingml/2006/main"/>
      </p:grpSpPr>
      <p:sp>
        <p:nvSpPr>
          <p:cNvPr id="35" name="">
            <a:extLst xmlns:a="http://schemas.openxmlformats.org/drawingml/2006/main">
              <a:ext uri="{FF2B5EF4-FFF2-40B4-BE49-F238E27FC236}">
                <a16:creationId xmlns:a16="http://schemas.microsoft.com/office/drawing/2014/main" id="{4B98B3D5-B8FB-475E-BE2F-CCA35759973C}"/>
              </a:ext>
            </a:extLst>
          </p:cNvPr>
          <p:cNvSpPr>
            <a:spLocks xmlns:a="http://schemas.openxmlformats.org/drawingml/2006/main" noGrp="1"/>
          </p:cNvSpPr>
          <p:nvPr/>
        </p:nvSpPr>
        <p:spPr>
          <a:xfrm xmlns:a="http://schemas.openxmlformats.org/drawingml/2006/main">
            <a:off x="609600" y="4000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975" b="1">
                <a:solidFill>
                  <a:srgbClr val="65B7FF"/>
                </a:solidFill>
              </a:defRPr>
            </a:pPr>
            <a:r>
              <a:rPr sz="975" b="1">
                <a:solidFill>
                  <a:srgbClr val="65B7FF"/>
                </a:solidFill>
              </a:rPr>
              <a:t>CANONICAL CONTRACT FIXTURE</a:t>
            </a:r>
          </a:p>
        </p:txBody>
      </p:sp>
      <p:sp>
        <p:nvSpPr>
          <p:cNvPr id="2" name="slide-4-title">
            <a:extLst xmlns:a="http://schemas.openxmlformats.org/drawingml/2006/main">
              <a:ext uri="{FF2B5EF4-FFF2-40B4-BE49-F238E27FC236}">
                <a16:creationId xmlns:a16="http://schemas.microsoft.com/office/drawing/2014/main" id="{1C0B79F2-E64F-403A-945A-01C7D5CFFDC6}"/>
              </a:ext>
            </a:extLst>
          </p:cNvPr>
          <p:cNvSpPr>
            <a:spLocks xmlns:a="http://schemas.openxmlformats.org/drawingml/2006/main" noGrp="1"/>
          </p:cNvSpPr>
          <p:nvPr/>
        </p:nvSpPr>
        <p:spPr>
          <a:xfrm xmlns:a="http://schemas.openxmlformats.org/drawingml/2006/main">
            <a:off x="609600" y="704850"/>
            <a:ext cx="10477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700" b="1">
                <a:solidFill>
                  <a:srgbClr val="F5F8FC"/>
                </a:solidFill>
              </a:defRPr>
            </a:pPr>
            <a:r>
              <a:rPr sz="2700" b="1">
                <a:solidFill>
                  <a:srgbClr val="F5F8FC"/>
                </a:solidFill>
              </a:rPr>
              <a:t>The candidate records why the item matched</a:t>
            </a:r>
          </a:p>
        </p:txBody>
      </p:sp>
      <p:sp>
        <p:nvSpPr>
          <p:cNvPr id="3" name="">
            <a:extLst xmlns:a="http://schemas.openxmlformats.org/drawingml/2006/main">
              <a:ext uri="{FF2B5EF4-FFF2-40B4-BE49-F238E27FC236}">
                <a16:creationId xmlns:a16="http://schemas.microsoft.com/office/drawing/2014/main" id="{732D1265-610A-41F9-B8A8-C1B14B184B72}"/>
              </a:ext>
            </a:extLst>
          </p:cNvPr>
          <p:cNvSpPr>
            <a:spLocks xmlns:a="http://schemas.openxmlformats.org/drawingml/2006/main" noGrp="1"/>
          </p:cNvSpPr>
          <p:nvPr/>
        </p:nvSpPr>
        <p:spPr>
          <a:xfrm xmlns:a="http://schemas.openxmlformats.org/drawingml/2006/main">
            <a:off x="11144250" y="457200"/>
            <a:ext cx="4381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1050" b="1">
                <a:solidFill>
                  <a:srgbClr val="8EA0B8"/>
                </a:solidFill>
              </a:defRPr>
            </a:pPr>
            <a:r>
              <a:rPr sz="1050" b="1">
                <a:solidFill>
                  <a:srgbClr val="8EA0B8"/>
                </a:solidFill>
              </a:rPr>
              <a:t>06</a:t>
            </a:r>
          </a:p>
        </p:txBody>
      </p:sp>
      <p:sp>
        <p:nvSpPr>
          <p:cNvPr id="4" name="candidate-surface">
            <a:extLst xmlns:a="http://schemas.openxmlformats.org/drawingml/2006/main">
              <a:ext uri="{FF2B5EF4-FFF2-40B4-BE49-F238E27FC236}">
                <a16:creationId xmlns:a16="http://schemas.microsoft.com/office/drawing/2014/main" id="{8C7A462D-2563-4404-B331-349E8A86F5E6}"/>
              </a:ext>
            </a:extLst>
          </p:cNvPr>
          <p:cNvSpPr>
            <a:spLocks xmlns:a="http://schemas.openxmlformats.org/drawingml/2006/main" noGrp="1"/>
          </p:cNvSpPr>
          <p:nvPr/>
        </p:nvSpPr>
        <p:spPr>
          <a:xfrm xmlns:a="http://schemas.openxmlformats.org/drawingml/2006/main">
            <a:off x="609600" y="1428750"/>
            <a:ext cx="6191250" cy="4019550"/>
          </a:xfrm>
          <a:prstGeom xmlns:a="http://schemas.openxmlformats.org/drawingml/2006/main" prst="roundRect">
            <a:avLst>
              <a:gd name="adj" fmla="val 4265"/>
            </a:avLst>
          </a:prstGeom>
          <a:solidFill xmlns:a="http://schemas.openxmlformats.org/drawingml/2006/main">
            <a:srgbClr val="132136"/>
          </a:solidFill>
          <a:ln xmlns:a="http://schemas.openxmlformats.org/drawingml/2006/main" w="9525">
            <a:solidFill>
              <a:srgbClr val="273B56"/>
            </a:solidFill>
            <a:prstDash val="solid"/>
          </a:ln>
        </p:spPr>
      </p:sp>
      <p:sp>
        <p:nvSpPr>
          <p:cNvPr id="5" name="">
            <a:extLst xmlns:a="http://schemas.openxmlformats.org/drawingml/2006/main">
              <a:ext uri="{FF2B5EF4-FFF2-40B4-BE49-F238E27FC236}">
                <a16:creationId xmlns:a16="http://schemas.microsoft.com/office/drawing/2014/main" id="{06E78735-9190-498F-97A3-4C0AC455203A}"/>
              </a:ext>
            </a:extLst>
          </p:cNvPr>
          <p:cNvSpPr>
            <a:spLocks xmlns:a="http://schemas.openxmlformats.org/drawingml/2006/main" noGrp="1"/>
          </p:cNvSpPr>
          <p:nvPr/>
        </p:nvSpPr>
        <p:spPr>
          <a:xfrm xmlns:a="http://schemas.openxmlformats.org/drawingml/2006/main">
            <a:off x="876300" y="1695450"/>
            <a:ext cx="2095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a:solidFill>
                  <a:srgbClr val="65B7FF"/>
                </a:solidFill>
              </a:defRPr>
            </a:pPr>
            <a:r>
              <a:rPr sz="825" b="1">
                <a:solidFill>
                  <a:srgbClr val="65B7FF"/>
                </a:solidFill>
              </a:rPr>
              <a:t>ANNOUNCEMENT</a:t>
            </a:r>
          </a:p>
        </p:txBody>
      </p:sp>
      <p:sp>
        <p:nvSpPr>
          <p:cNvPr id="6" name="">
            <a:extLst xmlns:a="http://schemas.openxmlformats.org/drawingml/2006/main">
              <a:ext uri="{FF2B5EF4-FFF2-40B4-BE49-F238E27FC236}">
                <a16:creationId xmlns:a16="http://schemas.microsoft.com/office/drawing/2014/main" id="{C223642B-D476-49D7-A797-34F19D6D8AB3}"/>
              </a:ext>
            </a:extLst>
          </p:cNvPr>
          <p:cNvSpPr>
            <a:spLocks xmlns:a="http://schemas.openxmlformats.org/drawingml/2006/main" noGrp="1"/>
          </p:cNvSpPr>
          <p:nvPr/>
        </p:nvSpPr>
        <p:spPr>
          <a:xfrm xmlns:a="http://schemas.openxmlformats.org/drawingml/2006/main">
            <a:off x="876300" y="2019300"/>
            <a:ext cx="54292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025" b="1">
                <a:solidFill>
                  <a:srgbClr val="F5F8FC"/>
                </a:solidFill>
              </a:defRPr>
            </a:pPr>
            <a:r>
              <a:rPr sz="2025" b="1">
                <a:solidFill>
                  <a:srgbClr val="F5F8FC"/>
                </a:solidFill>
              </a:rPr>
              <a:t>Amazon EKS Kubernetes version 1.34 available</a:t>
            </a:r>
          </a:p>
        </p:txBody>
      </p:sp>
      <p:sp>
        <p:nvSpPr>
          <p:cNvPr id="7" name="">
            <a:extLst xmlns:a="http://schemas.openxmlformats.org/drawingml/2006/main">
              <a:ext uri="{FF2B5EF4-FFF2-40B4-BE49-F238E27FC236}">
                <a16:creationId xmlns:a16="http://schemas.microsoft.com/office/drawing/2014/main" id="{FCAB1504-CAC4-49F2-BEF3-B12AE471C5E5}"/>
              </a:ext>
            </a:extLst>
          </p:cNvPr>
          <p:cNvSpPr>
            <a:spLocks xmlns:a="http://schemas.openxmlformats.org/drawingml/2006/main" noGrp="1"/>
          </p:cNvSpPr>
          <p:nvPr/>
        </p:nvSpPr>
        <p:spPr>
          <a:xfrm xmlns:a="http://schemas.openxmlformats.org/drawingml/2006/main">
            <a:off x="876300" y="2857500"/>
            <a:ext cx="53911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D3DEEA"/>
                </a:solidFill>
              </a:defRPr>
            </a:pPr>
            <a:r>
              <a:rPr sz="1350" b="0">
                <a:solidFill>
                  <a:srgbClr val="D3DEEA"/>
                </a:solidFill>
              </a:rPr>
              <a:t>Amazon EKS now supports Kubernetes version 1.34 in all configured Regions.</a:t>
            </a:r>
          </a:p>
        </p:txBody>
      </p:sp>
      <p:sp>
        <p:nvSpPr>
          <p:cNvPr id="8" name="">
            <a:extLst xmlns:a="http://schemas.openxmlformats.org/drawingml/2006/main">
              <a:ext uri="{FF2B5EF4-FFF2-40B4-BE49-F238E27FC236}">
                <a16:creationId xmlns:a16="http://schemas.microsoft.com/office/drawing/2014/main" id="{A822EBFD-0269-4FB4-A402-7C5D63ADF53E}"/>
              </a:ext>
            </a:extLst>
          </p:cNvPr>
          <p:cNvSpPr>
            <a:spLocks xmlns:a="http://schemas.openxmlformats.org/drawingml/2006/main" noGrp="1"/>
          </p:cNvSpPr>
          <p:nvPr/>
        </p:nvSpPr>
        <p:spPr>
          <a:xfrm xmlns:a="http://schemas.openxmlformats.org/drawingml/2006/main">
            <a:off x="876300" y="3638550"/>
            <a:ext cx="565785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9" name="">
            <a:extLst xmlns:a="http://schemas.openxmlformats.org/drawingml/2006/main">
              <a:ext uri="{FF2B5EF4-FFF2-40B4-BE49-F238E27FC236}">
                <a16:creationId xmlns:a16="http://schemas.microsoft.com/office/drawing/2014/main" id="{C08B8279-8FAB-4DD9-8BD5-7DA168C8D28B}"/>
              </a:ext>
            </a:extLst>
          </p:cNvPr>
          <p:cNvSpPr>
            <a:spLocks xmlns:a="http://schemas.openxmlformats.org/drawingml/2006/main" noGrp="1"/>
          </p:cNvSpPr>
          <p:nvPr/>
        </p:nvSpPr>
        <p:spPr>
          <a:xfrm xmlns:a="http://schemas.openxmlformats.org/drawingml/2006/main">
            <a:off x="876300" y="3886200"/>
            <a:ext cx="2000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MATCHED SERVICE</a:t>
            </a:r>
          </a:p>
        </p:txBody>
      </p:sp>
      <p:sp>
        <p:nvSpPr>
          <p:cNvPr id="10" name="">
            <a:extLst xmlns:a="http://schemas.openxmlformats.org/drawingml/2006/main">
              <a:ext uri="{FF2B5EF4-FFF2-40B4-BE49-F238E27FC236}">
                <a16:creationId xmlns:a16="http://schemas.microsoft.com/office/drawing/2014/main" id="{015823BB-1111-4E81-ACDD-38F3BC201833}"/>
              </a:ext>
            </a:extLst>
          </p:cNvPr>
          <p:cNvSpPr>
            <a:spLocks xmlns:a="http://schemas.openxmlformats.org/drawingml/2006/main" noGrp="1"/>
          </p:cNvSpPr>
          <p:nvPr/>
        </p:nvSpPr>
        <p:spPr>
          <a:xfrm xmlns:a="http://schemas.openxmlformats.org/drawingml/2006/main">
            <a:off x="876300" y="4133850"/>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1">
                <a:solidFill>
                  <a:srgbClr val="B69DF8"/>
                </a:solidFill>
              </a:defRPr>
            </a:pPr>
            <a:r>
              <a:rPr sz="1350" b="1">
                <a:solidFill>
                  <a:srgbClr val="B69DF8"/>
                </a:solidFill>
              </a:rPr>
              <a:t>Amazon EKS</a:t>
            </a:r>
          </a:p>
        </p:txBody>
      </p:sp>
      <p:sp>
        <p:nvSpPr>
          <p:cNvPr id="11" name="">
            <a:extLst xmlns:a="http://schemas.openxmlformats.org/drawingml/2006/main">
              <a:ext uri="{FF2B5EF4-FFF2-40B4-BE49-F238E27FC236}">
                <a16:creationId xmlns:a16="http://schemas.microsoft.com/office/drawing/2014/main" id="{1FCC2196-7892-4E9B-B3BA-F38A38BE970B}"/>
              </a:ext>
            </a:extLst>
          </p:cNvPr>
          <p:cNvSpPr>
            <a:spLocks xmlns:a="http://schemas.openxmlformats.org/drawingml/2006/main" noGrp="1"/>
          </p:cNvSpPr>
          <p:nvPr/>
        </p:nvSpPr>
        <p:spPr>
          <a:xfrm xmlns:a="http://schemas.openxmlformats.org/drawingml/2006/main">
            <a:off x="3390900" y="3886200"/>
            <a:ext cx="1809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MATCHED TERM</a:t>
            </a:r>
          </a:p>
        </p:txBody>
      </p:sp>
      <p:sp>
        <p:nvSpPr>
          <p:cNvPr id="12" name="">
            <a:extLst xmlns:a="http://schemas.openxmlformats.org/drawingml/2006/main">
              <a:ext uri="{FF2B5EF4-FFF2-40B4-BE49-F238E27FC236}">
                <a16:creationId xmlns:a16="http://schemas.microsoft.com/office/drawing/2014/main" id="{9AAE0470-2D40-429F-96ED-63330CA3578B}"/>
              </a:ext>
            </a:extLst>
          </p:cNvPr>
          <p:cNvSpPr>
            <a:spLocks xmlns:a="http://schemas.openxmlformats.org/drawingml/2006/main" noGrp="1"/>
          </p:cNvSpPr>
          <p:nvPr/>
        </p:nvSpPr>
        <p:spPr>
          <a:xfrm xmlns:a="http://schemas.openxmlformats.org/drawingml/2006/main">
            <a:off x="3390900" y="4133850"/>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1">
                <a:solidFill>
                  <a:srgbClr val="56D6A3"/>
                </a:solidFill>
              </a:defRPr>
            </a:pPr>
            <a:r>
              <a:rPr sz="1350" b="1">
                <a:solidFill>
                  <a:srgbClr val="56D6A3"/>
                </a:solidFill>
              </a:rPr>
              <a:t>Kubernetes version</a:t>
            </a:r>
          </a:p>
        </p:txBody>
      </p:sp>
      <p:sp>
        <p:nvSpPr>
          <p:cNvPr id="13" name="">
            <a:extLst xmlns:a="http://schemas.openxmlformats.org/drawingml/2006/main">
              <a:ext uri="{FF2B5EF4-FFF2-40B4-BE49-F238E27FC236}">
                <a16:creationId xmlns:a16="http://schemas.microsoft.com/office/drawing/2014/main" id="{AA41106E-08AF-4371-BF2A-72AA832BF4D7}"/>
              </a:ext>
            </a:extLst>
          </p:cNvPr>
          <p:cNvSpPr>
            <a:spLocks xmlns:a="http://schemas.openxmlformats.org/drawingml/2006/main" noGrp="1"/>
          </p:cNvSpPr>
          <p:nvPr/>
        </p:nvSpPr>
        <p:spPr>
          <a:xfrm xmlns:a="http://schemas.openxmlformats.org/drawingml/2006/main">
            <a:off x="876300" y="4686300"/>
            <a:ext cx="2000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RISK / PRIORITY</a:t>
            </a:r>
          </a:p>
        </p:txBody>
      </p:sp>
      <p:sp>
        <p:nvSpPr>
          <p:cNvPr id="14" name="">
            <a:extLst xmlns:a="http://schemas.openxmlformats.org/drawingml/2006/main">
              <a:ext uri="{FF2B5EF4-FFF2-40B4-BE49-F238E27FC236}">
                <a16:creationId xmlns:a16="http://schemas.microsoft.com/office/drawing/2014/main" id="{7DA54A86-0835-4BBB-AB89-701056CB5690}"/>
              </a:ext>
            </a:extLst>
          </p:cNvPr>
          <p:cNvSpPr>
            <a:spLocks xmlns:a="http://schemas.openxmlformats.org/drawingml/2006/main" noGrp="1"/>
          </p:cNvSpPr>
          <p:nvPr/>
        </p:nvSpPr>
        <p:spPr>
          <a:xfrm xmlns:a="http://schemas.openxmlformats.org/drawingml/2006/main">
            <a:off x="876300" y="4933950"/>
            <a:ext cx="4572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75" b="1">
                <a:solidFill>
                  <a:srgbClr val="FFCB6B"/>
                </a:solidFill>
              </a:defRPr>
            </a:pPr>
            <a:r>
              <a:rPr sz="1275" b="1">
                <a:solidFill>
                  <a:srgbClr val="FFCB6B"/>
                </a:solidFill>
              </a:rPr>
              <a:t>service-version-update · medium</a:t>
            </a:r>
          </a:p>
        </p:txBody>
      </p:sp>
      <p:sp>
        <p:nvSpPr>
          <p:cNvPr id="15" name="">
            <a:extLst xmlns:a="http://schemas.openxmlformats.org/drawingml/2006/main">
              <a:ext uri="{FF2B5EF4-FFF2-40B4-BE49-F238E27FC236}">
                <a16:creationId xmlns:a16="http://schemas.microsoft.com/office/drawing/2014/main" id="{678C5BD8-821C-47B8-9F44-3FFEC8493788}"/>
              </a:ext>
            </a:extLst>
          </p:cNvPr>
          <p:cNvSpPr>
            <a:spLocks xmlns:a="http://schemas.openxmlformats.org/drawingml/2006/main" noGrp="1"/>
          </p:cNvSpPr>
          <p:nvPr/>
        </p:nvSpPr>
        <p:spPr>
          <a:xfrm xmlns:a="http://schemas.openxmlformats.org/drawingml/2006/main">
            <a:off x="7315200" y="1657350"/>
            <a:ext cx="3619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a:solidFill>
                  <a:srgbClr val="65B7FF"/>
                </a:solidFill>
              </a:defRPr>
            </a:pPr>
            <a:r>
              <a:rPr sz="825" b="1">
                <a:solidFill>
                  <a:srgbClr val="65B7FF"/>
                </a:solidFill>
              </a:rPr>
              <a:t>ROUTE-SCOPED AUDIENCE</a:t>
            </a:r>
          </a:p>
        </p:txBody>
      </p:sp>
      <p:sp>
        <p:nvSpPr>
          <p:cNvPr id="16" name="">
            <a:extLst xmlns:a="http://schemas.openxmlformats.org/drawingml/2006/main">
              <a:ext uri="{FF2B5EF4-FFF2-40B4-BE49-F238E27FC236}">
                <a16:creationId xmlns:a16="http://schemas.microsoft.com/office/drawing/2014/main" id="{08779E19-27BC-45E8-98C7-492B4F1BBCC7}"/>
              </a:ext>
            </a:extLst>
          </p:cNvPr>
          <p:cNvSpPr>
            <a:spLocks xmlns:a="http://schemas.openxmlformats.org/drawingml/2006/main" noGrp="1"/>
          </p:cNvSpPr>
          <p:nvPr/>
        </p:nvSpPr>
        <p:spPr>
          <a:xfrm xmlns:a="http://schemas.openxmlformats.org/drawingml/2006/main">
            <a:off x="7315200" y="2038350"/>
            <a:ext cx="3714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100" b="1">
                <a:solidFill>
                  <a:srgbClr val="F5F8FC"/>
                </a:solidFill>
              </a:defRPr>
            </a:pPr>
            <a:r>
              <a:rPr sz="2100" b="1">
                <a:solidFill>
                  <a:srgbClr val="F5F8FC"/>
                </a:solidFill>
              </a:rPr>
              <a:t>3 configured environments</a:t>
            </a:r>
          </a:p>
        </p:txBody>
      </p:sp>
      <p:sp>
        <p:nvSpPr>
          <p:cNvPr id="17" name="">
            <a:extLst xmlns:a="http://schemas.openxmlformats.org/drawingml/2006/main">
              <a:ext uri="{FF2B5EF4-FFF2-40B4-BE49-F238E27FC236}">
                <a16:creationId xmlns:a16="http://schemas.microsoft.com/office/drawing/2014/main" id="{0AE34ECD-28E2-4DCE-B787-70BC0396A505}"/>
              </a:ext>
            </a:extLst>
          </p:cNvPr>
          <p:cNvSpPr>
            <a:spLocks xmlns:a="http://schemas.openxmlformats.org/drawingml/2006/main" noGrp="1"/>
          </p:cNvSpPr>
          <p:nvPr/>
        </p:nvSpPr>
        <p:spPr>
          <a:xfrm xmlns:a="http://schemas.openxmlformats.org/drawingml/2006/main">
            <a:off x="7400925" y="2790825"/>
            <a:ext cx="95250" cy="95250"/>
          </a:xfrm>
          <a:prstGeom xmlns:a="http://schemas.openxmlformats.org/drawingml/2006/main" prst="ellipse">
            <a:avLst/>
          </a:prstGeom>
          <a:solidFill xmlns:a="http://schemas.openxmlformats.org/drawingml/2006/main">
            <a:srgbClr val="56D6A3"/>
          </a:solidFill>
          <a:ln xmlns:a="http://schemas.openxmlformats.org/drawingml/2006/main" w="9525">
            <a:solidFill>
              <a:srgbClr val="56D6A3"/>
            </a:solidFill>
            <a:prstDash val="solid"/>
          </a:ln>
        </p:spPr>
      </p:sp>
      <p:sp>
        <p:nvSpPr>
          <p:cNvPr id="18" name="">
            <a:extLst xmlns:a="http://schemas.openxmlformats.org/drawingml/2006/main">
              <a:ext uri="{FF2B5EF4-FFF2-40B4-BE49-F238E27FC236}">
                <a16:creationId xmlns:a16="http://schemas.microsoft.com/office/drawing/2014/main" id="{9BECB79A-9AC7-4344-A742-A48BE45FBF9F}"/>
              </a:ext>
            </a:extLst>
          </p:cNvPr>
          <p:cNvSpPr>
            <a:spLocks xmlns:a="http://schemas.openxmlformats.org/drawingml/2006/main" noGrp="1"/>
          </p:cNvSpPr>
          <p:nvPr/>
        </p:nvSpPr>
        <p:spPr>
          <a:xfrm xmlns:a="http://schemas.openxmlformats.org/drawingml/2006/main">
            <a:off x="7677150" y="2695575"/>
            <a:ext cx="3238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D3DEEA"/>
                </a:solidFill>
              </a:defRPr>
            </a:pPr>
            <a:r>
              <a:rPr sz="1350" b="0">
                <a:solidFill>
                  <a:srgbClr val="D3DEEA"/>
                </a:solidFill>
              </a:rPr>
              <a:t>Acme · production</a:t>
            </a:r>
          </a:p>
        </p:txBody>
      </p:sp>
      <p:sp>
        <p:nvSpPr>
          <p:cNvPr id="19" name="">
            <a:extLst xmlns:a="http://schemas.openxmlformats.org/drawingml/2006/main">
              <a:ext uri="{FF2B5EF4-FFF2-40B4-BE49-F238E27FC236}">
                <a16:creationId xmlns:a16="http://schemas.microsoft.com/office/drawing/2014/main" id="{2EBA7FA0-4FEC-4B27-97A0-323F8E1092F9}"/>
              </a:ext>
            </a:extLst>
          </p:cNvPr>
          <p:cNvSpPr>
            <a:spLocks xmlns:a="http://schemas.openxmlformats.org/drawingml/2006/main" noGrp="1"/>
          </p:cNvSpPr>
          <p:nvPr/>
        </p:nvSpPr>
        <p:spPr>
          <a:xfrm xmlns:a="http://schemas.openxmlformats.org/drawingml/2006/main">
            <a:off x="7400925" y="3343275"/>
            <a:ext cx="95250" cy="95250"/>
          </a:xfrm>
          <a:prstGeom xmlns:a="http://schemas.openxmlformats.org/drawingml/2006/main" prst="ellipse">
            <a:avLst/>
          </a:prstGeom>
          <a:solidFill xmlns:a="http://schemas.openxmlformats.org/drawingml/2006/main">
            <a:srgbClr val="56D6A3"/>
          </a:solidFill>
          <a:ln xmlns:a="http://schemas.openxmlformats.org/drawingml/2006/main" w="9525">
            <a:solidFill>
              <a:srgbClr val="56D6A3"/>
            </a:solidFill>
            <a:prstDash val="solid"/>
          </a:ln>
        </p:spPr>
      </p:sp>
      <p:sp>
        <p:nvSpPr>
          <p:cNvPr id="20" name="">
            <a:extLst xmlns:a="http://schemas.openxmlformats.org/drawingml/2006/main">
              <a:ext uri="{FF2B5EF4-FFF2-40B4-BE49-F238E27FC236}">
                <a16:creationId xmlns:a16="http://schemas.microsoft.com/office/drawing/2014/main" id="{0FCC6A25-8B13-48CB-90F2-95D2099292E2}"/>
              </a:ext>
            </a:extLst>
          </p:cNvPr>
          <p:cNvSpPr>
            <a:spLocks xmlns:a="http://schemas.openxmlformats.org/drawingml/2006/main" noGrp="1"/>
          </p:cNvSpPr>
          <p:nvPr/>
        </p:nvSpPr>
        <p:spPr>
          <a:xfrm xmlns:a="http://schemas.openxmlformats.org/drawingml/2006/main">
            <a:off x="7677150" y="3248025"/>
            <a:ext cx="3238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D3DEEA"/>
                </a:solidFill>
              </a:defRPr>
            </a:pPr>
            <a:r>
              <a:rPr sz="1350" b="0">
                <a:solidFill>
                  <a:srgbClr val="D3DEEA"/>
                </a:solidFill>
              </a:rPr>
              <a:t>Globex · production</a:t>
            </a:r>
          </a:p>
        </p:txBody>
      </p:sp>
      <p:sp>
        <p:nvSpPr>
          <p:cNvPr id="21" name="">
            <a:extLst xmlns:a="http://schemas.openxmlformats.org/drawingml/2006/main">
              <a:ext uri="{FF2B5EF4-FFF2-40B4-BE49-F238E27FC236}">
                <a16:creationId xmlns:a16="http://schemas.microsoft.com/office/drawing/2014/main" id="{AE68F8F6-B445-499F-8071-15BADF3D7985}"/>
              </a:ext>
            </a:extLst>
          </p:cNvPr>
          <p:cNvSpPr>
            <a:spLocks xmlns:a="http://schemas.openxmlformats.org/drawingml/2006/main" noGrp="1"/>
          </p:cNvSpPr>
          <p:nvPr/>
        </p:nvSpPr>
        <p:spPr>
          <a:xfrm xmlns:a="http://schemas.openxmlformats.org/drawingml/2006/main">
            <a:off x="7400925" y="3895725"/>
            <a:ext cx="95250" cy="95250"/>
          </a:xfrm>
          <a:prstGeom xmlns:a="http://schemas.openxmlformats.org/drawingml/2006/main" prst="ellipse">
            <a:avLst/>
          </a:prstGeom>
          <a:solidFill xmlns:a="http://schemas.openxmlformats.org/drawingml/2006/main">
            <a:srgbClr val="56D6A3"/>
          </a:solidFill>
          <a:ln xmlns:a="http://schemas.openxmlformats.org/drawingml/2006/main" w="9525">
            <a:solidFill>
              <a:srgbClr val="56D6A3"/>
            </a:solidFill>
            <a:prstDash val="solid"/>
          </a:ln>
        </p:spPr>
      </p:sp>
      <p:sp>
        <p:nvSpPr>
          <p:cNvPr id="22" name="">
            <a:extLst xmlns:a="http://schemas.openxmlformats.org/drawingml/2006/main">
              <a:ext uri="{FF2B5EF4-FFF2-40B4-BE49-F238E27FC236}">
                <a16:creationId xmlns:a16="http://schemas.microsoft.com/office/drawing/2014/main" id="{6421C161-5F4D-4583-9626-3BC8795CB9B4}"/>
              </a:ext>
            </a:extLst>
          </p:cNvPr>
          <p:cNvSpPr>
            <a:spLocks xmlns:a="http://schemas.openxmlformats.org/drawingml/2006/main" noGrp="1"/>
          </p:cNvSpPr>
          <p:nvPr/>
        </p:nvSpPr>
        <p:spPr>
          <a:xfrm xmlns:a="http://schemas.openxmlformats.org/drawingml/2006/main">
            <a:off x="7677150" y="3800475"/>
            <a:ext cx="3238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D3DEEA"/>
                </a:solidFill>
              </a:defRPr>
            </a:pPr>
            <a:r>
              <a:rPr sz="1350" b="0">
                <a:solidFill>
                  <a:srgbClr val="D3DEEA"/>
                </a:solidFill>
              </a:rPr>
              <a:t>Globex · staging</a:t>
            </a:r>
          </a:p>
        </p:txBody>
      </p:sp>
      <p:sp>
        <p:nvSpPr>
          <p:cNvPr id="23" name="">
            <a:extLst xmlns:a="http://schemas.openxmlformats.org/drawingml/2006/main">
              <a:ext uri="{FF2B5EF4-FFF2-40B4-BE49-F238E27FC236}">
                <a16:creationId xmlns:a16="http://schemas.microsoft.com/office/drawing/2014/main" id="{EFC746FE-C877-4150-B6C2-65C93B0E09A6}"/>
              </a:ext>
            </a:extLst>
          </p:cNvPr>
          <p:cNvSpPr>
            <a:spLocks xmlns:a="http://schemas.openxmlformats.org/drawingml/2006/main" noGrp="1"/>
          </p:cNvSpPr>
          <p:nvPr/>
        </p:nvSpPr>
        <p:spPr>
          <a:xfrm xmlns:a="http://schemas.openxmlformats.org/drawingml/2006/main">
            <a:off x="7315200" y="4533900"/>
            <a:ext cx="3048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1">
                <a:solidFill>
                  <a:srgbClr val="8EA0B8"/>
                </a:solidFill>
              </a:defRPr>
            </a:pPr>
            <a:r>
              <a:rPr sz="825" b="1">
                <a:solidFill>
                  <a:srgbClr val="8EA0B8"/>
                </a:solidFill>
              </a:rPr>
              <a:t>DECISION IDENTITY</a:t>
            </a:r>
          </a:p>
        </p:txBody>
      </p:sp>
      <p:sp>
        <p:nvSpPr>
          <p:cNvPr id="24" name="">
            <a:extLst xmlns:a="http://schemas.openxmlformats.org/drawingml/2006/main">
              <a:ext uri="{FF2B5EF4-FFF2-40B4-BE49-F238E27FC236}">
                <a16:creationId xmlns:a16="http://schemas.microsoft.com/office/drawing/2014/main" id="{79C3B5C5-2390-4917-B611-AD1B9F602A3C}"/>
              </a:ext>
            </a:extLst>
          </p:cNvPr>
          <p:cNvSpPr>
            <a:spLocks xmlns:a="http://schemas.openxmlformats.org/drawingml/2006/main" noGrp="1"/>
          </p:cNvSpPr>
          <p:nvPr/>
        </p:nvSpPr>
        <p:spPr>
          <a:xfrm xmlns:a="http://schemas.openxmlformats.org/drawingml/2006/main">
            <a:off x="7315200" y="4819650"/>
            <a:ext cx="38290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050" b="0">
                <a:solidFill>
                  <a:srgbClr val="65B7FF"/>
                </a:solidFill>
              </a:defRPr>
            </a:pPr>
            <a:r>
              <a:rPr sz="1050" b="0">
                <a:solidFill>
                  <a:srgbClr val="65B7FF"/>
                </a:solidFill>
              </a:rPr>
              <a:t>a9ba064df89aa4365e6fd3e4267c656678b6fcbf0605c2044d63f927ad88ee70</a:t>
            </a:r>
          </a:p>
        </p:txBody>
      </p:sp>
      <p:sp>
        <p:nvSpPr>
          <p:cNvPr id="25" name="">
            <a:extLst xmlns:a="http://schemas.openxmlformats.org/drawingml/2006/main">
              <a:ext uri="{FF2B5EF4-FFF2-40B4-BE49-F238E27FC236}">
                <a16:creationId xmlns:a16="http://schemas.microsoft.com/office/drawing/2014/main" id="{B4192A95-EDF6-4CDA-A9B2-D32FEB4288BA}"/>
              </a:ext>
            </a:extLst>
          </p:cNvPr>
          <p:cNvSpPr>
            <a:spLocks xmlns:a="http://schemas.openxmlformats.org/drawingml/2006/main" noGrp="1"/>
          </p:cNvSpPr>
          <p:nvPr/>
        </p:nvSpPr>
        <p:spPr>
          <a:xfrm xmlns:a="http://schemas.openxmlformats.org/drawingml/2006/main">
            <a:off x="609600" y="5657850"/>
            <a:ext cx="109728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26" name="">
            <a:extLst xmlns:a="http://schemas.openxmlformats.org/drawingml/2006/main">
              <a:ext uri="{FF2B5EF4-FFF2-40B4-BE49-F238E27FC236}">
                <a16:creationId xmlns:a16="http://schemas.microsoft.com/office/drawing/2014/main" id="{04640B94-7815-4527-901E-BB0B59BEC2DA}"/>
              </a:ext>
            </a:extLst>
          </p:cNvPr>
          <p:cNvSpPr>
            <a:spLocks xmlns:a="http://schemas.openxmlformats.org/drawingml/2006/main" noGrp="1"/>
          </p:cNvSpPr>
          <p:nvPr/>
        </p:nvSpPr>
        <p:spPr>
          <a:xfrm xmlns:a="http://schemas.openxmlformats.org/drawingml/2006/main">
            <a:off x="609600" y="5772150"/>
            <a:ext cx="35052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FIXTURE TYPE</a:t>
            </a:r>
          </a:p>
        </p:txBody>
      </p:sp>
      <p:sp>
        <p:nvSpPr>
          <p:cNvPr id="27" name="">
            <a:extLst xmlns:a="http://schemas.openxmlformats.org/drawingml/2006/main">
              <a:ext uri="{FF2B5EF4-FFF2-40B4-BE49-F238E27FC236}">
                <a16:creationId xmlns:a16="http://schemas.microsoft.com/office/drawing/2014/main" id="{84144360-5C24-4A89-96B7-0E919F5C5854}"/>
              </a:ext>
            </a:extLst>
          </p:cNvPr>
          <p:cNvSpPr>
            <a:spLocks xmlns:a="http://schemas.openxmlformats.org/drawingml/2006/main" noGrp="1"/>
          </p:cNvSpPr>
          <p:nvPr/>
        </p:nvSpPr>
        <p:spPr>
          <a:xfrm xmlns:a="http://schemas.openxmlformats.org/drawingml/2006/main">
            <a:off x="609600" y="5972175"/>
            <a:ext cx="3505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65B7FF"/>
                </a:solidFill>
              </a:defRPr>
            </a:pPr>
            <a:r>
              <a:rPr sz="1125" b="1">
                <a:solidFill>
                  <a:srgbClr val="65B7FF"/>
                </a:solidFill>
              </a:rPr>
              <a:t>contract example</a:t>
            </a:r>
          </a:p>
        </p:txBody>
      </p:sp>
      <p:sp>
        <p:nvSpPr>
          <p:cNvPr id="28" name="">
            <a:extLst xmlns:a="http://schemas.openxmlformats.org/drawingml/2006/main">
              <a:ext uri="{FF2B5EF4-FFF2-40B4-BE49-F238E27FC236}">
                <a16:creationId xmlns:a16="http://schemas.microsoft.com/office/drawing/2014/main" id="{84792D8B-BE98-4DDC-B796-626879C6D093}"/>
              </a:ext>
            </a:extLst>
          </p:cNvPr>
          <p:cNvSpPr>
            <a:spLocks xmlns:a="http://schemas.openxmlformats.org/drawingml/2006/main" noGrp="1"/>
          </p:cNvSpPr>
          <p:nvPr/>
        </p:nvSpPr>
        <p:spPr>
          <a:xfrm xmlns:a="http://schemas.openxmlformats.org/drawingml/2006/main">
            <a:off x="4267200" y="5772150"/>
            <a:ext cx="35052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ROUTE</a:t>
            </a:r>
          </a:p>
        </p:txBody>
      </p:sp>
      <p:sp>
        <p:nvSpPr>
          <p:cNvPr id="29" name="">
            <a:extLst xmlns:a="http://schemas.openxmlformats.org/drawingml/2006/main">
              <a:ext uri="{FF2B5EF4-FFF2-40B4-BE49-F238E27FC236}">
                <a16:creationId xmlns:a16="http://schemas.microsoft.com/office/drawing/2014/main" id="{9B1282F8-E67F-4A62-94B6-E7E5A0EE9F3E}"/>
              </a:ext>
            </a:extLst>
          </p:cNvPr>
          <p:cNvSpPr>
            <a:spLocks xmlns:a="http://schemas.openxmlformats.org/drawingml/2006/main" noGrp="1"/>
          </p:cNvSpPr>
          <p:nvPr/>
        </p:nvSpPr>
        <p:spPr>
          <a:xfrm xmlns:a="http://schemas.openxmlformats.org/drawingml/2006/main">
            <a:off x="4267200" y="5972175"/>
            <a:ext cx="3505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56D6A3"/>
                </a:solidFill>
              </a:defRPr>
            </a:pPr>
            <a:r>
              <a:rPr sz="1125" b="1">
                <a:solidFill>
                  <a:srgbClr val="56D6A3"/>
                </a:solidFill>
              </a:rPr>
              <a:t>shared-alerts</a:t>
            </a:r>
          </a:p>
        </p:txBody>
      </p:sp>
      <p:sp>
        <p:nvSpPr>
          <p:cNvPr id="30" name="">
            <a:extLst xmlns:a="http://schemas.openxmlformats.org/drawingml/2006/main">
              <a:ext uri="{FF2B5EF4-FFF2-40B4-BE49-F238E27FC236}">
                <a16:creationId xmlns:a16="http://schemas.microsoft.com/office/drawing/2014/main" id="{C6D8064F-0883-435A-BFFC-9F82AF5FD34E}"/>
              </a:ext>
            </a:extLst>
          </p:cNvPr>
          <p:cNvSpPr>
            <a:spLocks xmlns:a="http://schemas.openxmlformats.org/drawingml/2006/main" noGrp="1"/>
          </p:cNvSpPr>
          <p:nvPr/>
        </p:nvSpPr>
        <p:spPr>
          <a:xfrm xmlns:a="http://schemas.openxmlformats.org/drawingml/2006/main">
            <a:off x="7924800" y="5772150"/>
            <a:ext cx="35052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RELEASE</a:t>
            </a:r>
          </a:p>
        </p:txBody>
      </p:sp>
      <p:sp>
        <p:nvSpPr>
          <p:cNvPr id="31" name="">
            <a:extLst xmlns:a="http://schemas.openxmlformats.org/drawingml/2006/main">
              <a:ext uri="{FF2B5EF4-FFF2-40B4-BE49-F238E27FC236}">
                <a16:creationId xmlns:a16="http://schemas.microsoft.com/office/drawing/2014/main" id="{2FFB32B2-69DC-49AB-A9E4-AC85541CDF6F}"/>
              </a:ext>
            </a:extLst>
          </p:cNvPr>
          <p:cNvSpPr>
            <a:spLocks xmlns:a="http://schemas.openxmlformats.org/drawingml/2006/main" noGrp="1"/>
          </p:cNvSpPr>
          <p:nvPr/>
        </p:nvSpPr>
        <p:spPr>
          <a:xfrm xmlns:a="http://schemas.openxmlformats.org/drawingml/2006/main">
            <a:off x="7924800" y="5972175"/>
            <a:ext cx="3505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B69DF8"/>
                </a:solidFill>
              </a:defRPr>
            </a:pPr>
            <a:r>
              <a:rPr sz="1125" b="1">
                <a:solidFill>
                  <a:srgbClr val="B69DF8"/>
                </a:solidFill>
              </a:rPr>
              <a:t>880fb7af3388…</a:t>
            </a:r>
          </a:p>
        </p:txBody>
      </p:sp>
      <p:sp>
        <p:nvSpPr>
          <p:cNvPr id="32" name="">
            <a:extLst xmlns:a="http://schemas.openxmlformats.org/drawingml/2006/main">
              <a:ext uri="{FF2B5EF4-FFF2-40B4-BE49-F238E27FC236}">
                <a16:creationId xmlns:a16="http://schemas.microsoft.com/office/drawing/2014/main" id="{DF4A819E-DE5A-45F9-9FE7-14E8019EB30E}"/>
              </a:ext>
            </a:extLst>
          </p:cNvPr>
          <p:cNvSpPr>
            <a:spLocks xmlns:a="http://schemas.openxmlformats.org/drawingml/2006/main" noGrp="1"/>
          </p:cNvSpPr>
          <p:nvPr/>
        </p:nvSpPr>
        <p:spPr>
          <a:xfrm xmlns:a="http://schemas.openxmlformats.org/drawingml/2006/main">
            <a:off x="609600" y="6419850"/>
            <a:ext cx="109728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33" name="">
            <a:extLst xmlns:a="http://schemas.openxmlformats.org/drawingml/2006/main">
              <a:ext uri="{FF2B5EF4-FFF2-40B4-BE49-F238E27FC236}">
                <a16:creationId xmlns:a16="http://schemas.microsoft.com/office/drawing/2014/main" id="{A1F1489E-7D55-46CC-A2A2-05688BE727B4}"/>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0">
                <a:solidFill>
                  <a:srgbClr val="8EA0B8"/>
                </a:solidFill>
              </a:defRPr>
            </a:pPr>
            <a:r>
              <a:rPr sz="825" b="0">
                <a:solidFill>
                  <a:srgbClr val="8EA0B8"/>
                </a:solidFill>
              </a:rPr>
              <a:t>Canonical fixture · exact values committed in examples/alert-candidate.json</a:t>
            </a:r>
          </a:p>
        </p:txBody>
      </p:sp>
      <p:sp>
        <p:nvSpPr>
          <p:cNvPr id="34" name="">
            <a:extLst xmlns:a="http://schemas.openxmlformats.org/drawingml/2006/main">
              <a:ext uri="{FF2B5EF4-FFF2-40B4-BE49-F238E27FC236}">
                <a16:creationId xmlns:a16="http://schemas.microsoft.com/office/drawing/2014/main" id="{42B20AAC-E55E-43B5-BEA8-EAD15560ED98}"/>
              </a:ext>
            </a:extLst>
          </p:cNvPr>
          <p:cNvSpPr>
            <a:spLocks xmlns:a="http://schemas.openxmlformats.org/drawingml/2006/main" noGrp="1"/>
          </p:cNvSpPr>
          <p:nvPr/>
        </p:nvSpPr>
        <p:spPr>
          <a:xfrm xmlns:a="http://schemas.openxmlformats.org/drawingml/2006/main">
            <a:off x="9372600" y="6515100"/>
            <a:ext cx="2209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0">
                <a:solidFill>
                  <a:srgbClr val="8EA0B8"/>
                </a:solidFill>
              </a:defRPr>
            </a:pPr>
            <a:r>
              <a:rPr sz="825" b="0">
                <a:solidFill>
                  <a:srgbClr val="8EA0B8"/>
                </a:solidFill>
              </a:rPr>
              <a:t>© 2026 LILA BROOKS · APACHE-2.0</a:t>
            </a:r>
          </a:p>
        </p:txBody>
      </p:sp>
    </p:spTree>
    <p:extLst>
      <p:ext uri="{BB962C8B-B14F-4D97-AF65-F5344CB8AC3E}">
        <p14:creationId xmlns:p14="http://schemas.microsoft.com/office/powerpoint/2010/main" val="547125033"/>
      </p:ext>
    </p:extLst>
  </p:cSld>
</p:sld>
</file>

<file path=ppt/slides/slide7.xml><?xml version="1.0" encoding="utf-8"?>
<p:sld xmlns:p="http://schemas.openxmlformats.org/presentationml/2006/main">
  <p:cSld>
    <p:bg>
      <p:bgPr>
        <a:solidFill xmlns:a="http://schemas.openxmlformats.org/drawingml/2006/main">
          <a:srgbClr val="0B1220"/>
        </a:solidFill>
      </p:bgPr>
    </p:bg>
    <p:spTree>
      <p:nvGrpSpPr>
        <p:cNvPr id="1" name=""/>
        <p:cNvGrpSpPr/>
        <p:nvPr/>
      </p:nvGrpSpPr>
      <p:grpSpPr>
        <a:xfrm xmlns:a="http://schemas.openxmlformats.org/drawingml/2006/main"/>
      </p:grpSpPr>
      <p:sp>
        <p:nvSpPr>
          <p:cNvPr id="34" name="">
            <a:extLst xmlns:a="http://schemas.openxmlformats.org/drawingml/2006/main">
              <a:ext uri="{FF2B5EF4-FFF2-40B4-BE49-F238E27FC236}">
                <a16:creationId xmlns:a16="http://schemas.microsoft.com/office/drawing/2014/main" id="{377FFB0E-8013-4658-AEA0-62D40DB606A6}"/>
              </a:ext>
            </a:extLst>
          </p:cNvPr>
          <p:cNvSpPr>
            <a:spLocks xmlns:a="http://schemas.openxmlformats.org/drawingml/2006/main" noGrp="1"/>
          </p:cNvSpPr>
          <p:nvPr/>
        </p:nvSpPr>
        <p:spPr>
          <a:xfrm xmlns:a="http://schemas.openxmlformats.org/drawingml/2006/main">
            <a:off x="609600" y="4000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975" b="1">
                <a:solidFill>
                  <a:srgbClr val="65B7FF"/>
                </a:solidFill>
              </a:defRPr>
            </a:pPr>
            <a:r>
              <a:rPr sz="975" b="1">
                <a:solidFill>
                  <a:srgbClr val="65B7FF"/>
                </a:solidFill>
              </a:rPr>
              <a:t>DELIVERY STATE</a:t>
            </a:r>
          </a:p>
        </p:txBody>
      </p:sp>
      <p:sp>
        <p:nvSpPr>
          <p:cNvPr id="2" name="slide-5-title">
            <a:extLst xmlns:a="http://schemas.openxmlformats.org/drawingml/2006/main">
              <a:ext uri="{FF2B5EF4-FFF2-40B4-BE49-F238E27FC236}">
                <a16:creationId xmlns:a16="http://schemas.microsoft.com/office/drawing/2014/main" id="{7D98B34C-0A93-4686-9026-827F571F1CFB}"/>
              </a:ext>
            </a:extLst>
          </p:cNvPr>
          <p:cNvSpPr>
            <a:spLocks xmlns:a="http://schemas.openxmlformats.org/drawingml/2006/main" noGrp="1"/>
          </p:cNvSpPr>
          <p:nvPr/>
        </p:nvSpPr>
        <p:spPr>
          <a:xfrm xmlns:a="http://schemas.openxmlformats.org/drawingml/2006/main">
            <a:off x="609600" y="704850"/>
            <a:ext cx="10477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700" b="1">
                <a:solidFill>
                  <a:srgbClr val="F5F8FC"/>
                </a:solidFill>
              </a:defRPr>
            </a:pPr>
            <a:r>
              <a:rPr sz="2700" b="1">
                <a:solidFill>
                  <a:srgbClr val="F5F8FC"/>
                </a:solidFill>
              </a:rPr>
              <a:t>One request keeps its identity end to end</a:t>
            </a:r>
          </a:p>
        </p:txBody>
      </p:sp>
      <p:sp>
        <p:nvSpPr>
          <p:cNvPr id="3" name="">
            <a:extLst xmlns:a="http://schemas.openxmlformats.org/drawingml/2006/main">
              <a:ext uri="{FF2B5EF4-FFF2-40B4-BE49-F238E27FC236}">
                <a16:creationId xmlns:a16="http://schemas.microsoft.com/office/drawing/2014/main" id="{F8F86CE6-5E2C-44E6-8BE0-5DB3463AE1EF}"/>
              </a:ext>
            </a:extLst>
          </p:cNvPr>
          <p:cNvSpPr>
            <a:spLocks xmlns:a="http://schemas.openxmlformats.org/drawingml/2006/main" noGrp="1"/>
          </p:cNvSpPr>
          <p:nvPr/>
        </p:nvSpPr>
        <p:spPr>
          <a:xfrm xmlns:a="http://schemas.openxmlformats.org/drawingml/2006/main">
            <a:off x="11144250" y="457200"/>
            <a:ext cx="4381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1050" b="1">
                <a:solidFill>
                  <a:srgbClr val="8EA0B8"/>
                </a:solidFill>
              </a:defRPr>
            </a:pPr>
            <a:r>
              <a:rPr sz="1050" b="1">
                <a:solidFill>
                  <a:srgbClr val="8EA0B8"/>
                </a:solidFill>
              </a:rPr>
              <a:t>07</a:t>
            </a:r>
          </a:p>
        </p:txBody>
      </p:sp>
      <p:sp>
        <p:nvSpPr>
          <p:cNvPr id="4" name="">
            <a:extLst xmlns:a="http://schemas.openxmlformats.org/drawingml/2006/main">
              <a:ext uri="{FF2B5EF4-FFF2-40B4-BE49-F238E27FC236}">
                <a16:creationId xmlns:a16="http://schemas.microsoft.com/office/drawing/2014/main" id="{D63C14A2-6238-4EE4-ABC0-97361A059886}"/>
              </a:ext>
            </a:extLst>
          </p:cNvPr>
          <p:cNvSpPr>
            <a:spLocks xmlns:a="http://schemas.openxmlformats.org/drawingml/2006/main" noGrp="1"/>
          </p:cNvSpPr>
          <p:nvPr/>
        </p:nvSpPr>
        <p:spPr>
          <a:xfrm xmlns:a="http://schemas.openxmlformats.org/drawingml/2006/main">
            <a:off x="609600" y="1390650"/>
            <a:ext cx="857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REQUEST</a:t>
            </a:r>
          </a:p>
        </p:txBody>
      </p:sp>
      <p:sp>
        <p:nvSpPr>
          <p:cNvPr id="5" name="">
            <a:extLst xmlns:a="http://schemas.openxmlformats.org/drawingml/2006/main">
              <a:ext uri="{FF2B5EF4-FFF2-40B4-BE49-F238E27FC236}">
                <a16:creationId xmlns:a16="http://schemas.microsoft.com/office/drawing/2014/main" id="{55DA8B68-A13E-4CC1-8C14-92AFDCC383F6}"/>
              </a:ext>
            </a:extLst>
          </p:cNvPr>
          <p:cNvSpPr>
            <a:spLocks xmlns:a="http://schemas.openxmlformats.org/drawingml/2006/main" noGrp="1"/>
          </p:cNvSpPr>
          <p:nvPr/>
        </p:nvSpPr>
        <p:spPr>
          <a:xfrm xmlns:a="http://schemas.openxmlformats.org/drawingml/2006/main">
            <a:off x="1485900" y="1352550"/>
            <a:ext cx="8858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050" b="0">
                <a:solidFill>
                  <a:srgbClr val="65B7FF"/>
                </a:solidFill>
              </a:defRPr>
            </a:pPr>
            <a:r>
              <a:rPr sz="1050" b="0">
                <a:solidFill>
                  <a:srgbClr val="65B7FF"/>
                </a:solidFill>
              </a:rPr>
              <a:t>3caa23409f0af34d22d6200c67f6010a72486e5a521734659d46b08020582149</a:t>
            </a:r>
          </a:p>
        </p:txBody>
      </p:sp>
      <p:sp>
        <p:nvSpPr>
          <p:cNvPr id="6" name="">
            <a:extLst xmlns:a="http://schemas.openxmlformats.org/drawingml/2006/main">
              <a:ext uri="{FF2B5EF4-FFF2-40B4-BE49-F238E27FC236}">
                <a16:creationId xmlns:a16="http://schemas.microsoft.com/office/drawing/2014/main" id="{66EAC34F-D3ED-47B7-91C3-A9FBD7DD2415}"/>
              </a:ext>
            </a:extLst>
          </p:cNvPr>
          <p:cNvSpPr>
            <a:spLocks xmlns:a="http://schemas.openxmlformats.org/drawingml/2006/main" noGrp="1"/>
          </p:cNvSpPr>
          <p:nvPr/>
        </p:nvSpPr>
        <p:spPr>
          <a:xfrm xmlns:a="http://schemas.openxmlformats.org/drawingml/2006/main">
            <a:off x="1771650" y="2914650"/>
            <a:ext cx="8305800" cy="0"/>
          </a:xfrm>
          <a:prstGeom xmlns:a="http://schemas.openxmlformats.org/drawingml/2006/main" prst="line">
            <a:avLst/>
          </a:prstGeom>
          <a:noFill xmlns:a="http://schemas.openxmlformats.org/drawingml/2006/main"/>
          <a:ln xmlns:a="http://schemas.openxmlformats.org/drawingml/2006/main" w="38100">
            <a:solidFill>
              <a:srgbClr val="273B56"/>
            </a:solidFill>
            <a:prstDash val="solid"/>
          </a:ln>
        </p:spPr>
      </p:sp>
      <p:sp>
        <p:nvSpPr>
          <p:cNvPr id="7" name="state-0">
            <a:extLst xmlns:a="http://schemas.openxmlformats.org/drawingml/2006/main">
              <a:ext uri="{FF2B5EF4-FFF2-40B4-BE49-F238E27FC236}">
                <a16:creationId xmlns:a16="http://schemas.microsoft.com/office/drawing/2014/main" id="{7C485902-72CD-4227-A5BF-24EB4ABC0FFB}"/>
              </a:ext>
            </a:extLst>
          </p:cNvPr>
          <p:cNvSpPr>
            <a:spLocks xmlns:a="http://schemas.openxmlformats.org/drawingml/2006/main" noGrp="1"/>
          </p:cNvSpPr>
          <p:nvPr/>
        </p:nvSpPr>
        <p:spPr>
          <a:xfrm xmlns:a="http://schemas.openxmlformats.org/drawingml/2006/main">
            <a:off x="1219200" y="2400300"/>
            <a:ext cx="2152650" cy="1028700"/>
          </a:xfrm>
          <a:prstGeom xmlns:a="http://schemas.openxmlformats.org/drawingml/2006/main" prst="roundRect">
            <a:avLst>
              <a:gd name="adj" fmla="val 14815"/>
            </a:avLst>
          </a:prstGeom>
          <a:solidFill xmlns:a="http://schemas.openxmlformats.org/drawingml/2006/main">
            <a:srgbClr val="17283F"/>
          </a:solidFill>
          <a:ln xmlns:a="http://schemas.openxmlformats.org/drawingml/2006/main" w="9525">
            <a:solidFill>
              <a:srgbClr val="B69DF8"/>
            </a:solidFill>
            <a:prstDash val="solid"/>
          </a:ln>
        </p:spPr>
      </p:sp>
      <p:sp>
        <p:nvSpPr>
          <p:cNvPr id="8" name="">
            <a:extLst xmlns:a="http://schemas.openxmlformats.org/drawingml/2006/main">
              <a:ext uri="{FF2B5EF4-FFF2-40B4-BE49-F238E27FC236}">
                <a16:creationId xmlns:a16="http://schemas.microsoft.com/office/drawing/2014/main" id="{6954A9AF-8CBC-4ED7-9DCE-BC05CDDF34CF}"/>
              </a:ext>
            </a:extLst>
          </p:cNvPr>
          <p:cNvSpPr>
            <a:spLocks xmlns:a="http://schemas.openxmlformats.org/drawingml/2006/main" noGrp="1"/>
          </p:cNvSpPr>
          <p:nvPr/>
        </p:nvSpPr>
        <p:spPr>
          <a:xfrm xmlns:a="http://schemas.openxmlformats.org/drawingml/2006/main">
            <a:off x="1371600" y="2609850"/>
            <a:ext cx="18478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a:solidFill>
                  <a:srgbClr val="B69DF8"/>
                </a:solidFill>
              </a:defRPr>
            </a:pPr>
            <a:r>
              <a:rPr sz="1500" b="1">
                <a:solidFill>
                  <a:srgbClr val="B69DF8"/>
                </a:solidFill>
              </a:rPr>
              <a:t>pending_queue</a:t>
            </a:r>
          </a:p>
        </p:txBody>
      </p:sp>
      <p:sp>
        <p:nvSpPr>
          <p:cNvPr id="9" name="">
            <a:extLst xmlns:a="http://schemas.openxmlformats.org/drawingml/2006/main">
              <a:ext uri="{FF2B5EF4-FFF2-40B4-BE49-F238E27FC236}">
                <a16:creationId xmlns:a16="http://schemas.microsoft.com/office/drawing/2014/main" id="{85702CE1-A287-4777-BFB5-EC7F2B00028D}"/>
              </a:ext>
            </a:extLst>
          </p:cNvPr>
          <p:cNvSpPr>
            <a:spLocks xmlns:a="http://schemas.openxmlformats.org/drawingml/2006/main" noGrp="1"/>
          </p:cNvSpPr>
          <p:nvPr/>
        </p:nvSpPr>
        <p:spPr>
          <a:xfrm xmlns:a="http://schemas.openxmlformats.org/drawingml/2006/main">
            <a:off x="1371600" y="3009900"/>
            <a:ext cx="18478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975" b="0">
                <a:solidFill>
                  <a:srgbClr val="D3DEEA"/>
                </a:solidFill>
              </a:defRPr>
            </a:pPr>
            <a:r>
              <a:rPr sz="975" b="0">
                <a:solidFill>
                  <a:srgbClr val="D3DEEA"/>
                </a:solidFill>
              </a:rPr>
              <a:t>DynamoDB</a:t>
            </a:r>
          </a:p>
        </p:txBody>
      </p:sp>
      <p:sp>
        <p:nvSpPr>
          <p:cNvPr id="10" name="state-1">
            <a:extLst xmlns:a="http://schemas.openxmlformats.org/drawingml/2006/main">
              <a:ext uri="{FF2B5EF4-FFF2-40B4-BE49-F238E27FC236}">
                <a16:creationId xmlns:a16="http://schemas.microsoft.com/office/drawing/2014/main" id="{8CABF78E-3293-41F5-B416-AC40B363CD83}"/>
              </a:ext>
            </a:extLst>
          </p:cNvPr>
          <p:cNvSpPr>
            <a:spLocks xmlns:a="http://schemas.openxmlformats.org/drawingml/2006/main" noGrp="1"/>
          </p:cNvSpPr>
          <p:nvPr/>
        </p:nvSpPr>
        <p:spPr>
          <a:xfrm xmlns:a="http://schemas.openxmlformats.org/drawingml/2006/main">
            <a:off x="3752850" y="2400300"/>
            <a:ext cx="2152650" cy="1028700"/>
          </a:xfrm>
          <a:prstGeom xmlns:a="http://schemas.openxmlformats.org/drawingml/2006/main" prst="roundRect">
            <a:avLst>
              <a:gd name="adj" fmla="val 14815"/>
            </a:avLst>
          </a:prstGeom>
          <a:solidFill xmlns:a="http://schemas.openxmlformats.org/drawingml/2006/main">
            <a:srgbClr val="17283F"/>
          </a:solidFill>
          <a:ln xmlns:a="http://schemas.openxmlformats.org/drawingml/2006/main" w="9525">
            <a:solidFill>
              <a:srgbClr val="56D6A3"/>
            </a:solidFill>
            <a:prstDash val="solid"/>
          </a:ln>
        </p:spPr>
      </p:sp>
      <p:sp>
        <p:nvSpPr>
          <p:cNvPr id="11" name="">
            <a:extLst xmlns:a="http://schemas.openxmlformats.org/drawingml/2006/main">
              <a:ext uri="{FF2B5EF4-FFF2-40B4-BE49-F238E27FC236}">
                <a16:creationId xmlns:a16="http://schemas.microsoft.com/office/drawing/2014/main" id="{E383BC07-F209-4B0E-B808-A05ED8EE8B7C}"/>
              </a:ext>
            </a:extLst>
          </p:cNvPr>
          <p:cNvSpPr>
            <a:spLocks xmlns:a="http://schemas.openxmlformats.org/drawingml/2006/main" noGrp="1"/>
          </p:cNvSpPr>
          <p:nvPr/>
        </p:nvSpPr>
        <p:spPr>
          <a:xfrm xmlns:a="http://schemas.openxmlformats.org/drawingml/2006/main">
            <a:off x="3905250" y="2609850"/>
            <a:ext cx="18478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a:solidFill>
                  <a:srgbClr val="56D6A3"/>
                </a:solidFill>
              </a:defRPr>
            </a:pPr>
            <a:r>
              <a:rPr sz="1500" b="1">
                <a:solidFill>
                  <a:srgbClr val="56D6A3"/>
                </a:solidFill>
              </a:rPr>
              <a:t>queued</a:t>
            </a:r>
          </a:p>
        </p:txBody>
      </p:sp>
      <p:sp>
        <p:nvSpPr>
          <p:cNvPr id="12" name="">
            <a:extLst xmlns:a="http://schemas.openxmlformats.org/drawingml/2006/main">
              <a:ext uri="{FF2B5EF4-FFF2-40B4-BE49-F238E27FC236}">
                <a16:creationId xmlns:a16="http://schemas.microsoft.com/office/drawing/2014/main" id="{43E4716A-4CAF-4E7F-ACFD-8540F37408F7}"/>
              </a:ext>
            </a:extLst>
          </p:cNvPr>
          <p:cNvSpPr>
            <a:spLocks xmlns:a="http://schemas.openxmlformats.org/drawingml/2006/main" noGrp="1"/>
          </p:cNvSpPr>
          <p:nvPr/>
        </p:nvSpPr>
        <p:spPr>
          <a:xfrm xmlns:a="http://schemas.openxmlformats.org/drawingml/2006/main">
            <a:off x="3905250" y="3009900"/>
            <a:ext cx="18478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975" b="0">
                <a:solidFill>
                  <a:srgbClr val="D3DEEA"/>
                </a:solidFill>
              </a:defRPr>
            </a:pPr>
            <a:r>
              <a:rPr sz="975" b="0">
                <a:solidFill>
                  <a:srgbClr val="D3DEEA"/>
                </a:solidFill>
              </a:rPr>
              <a:t>SQS FIFO accepted</a:t>
            </a:r>
          </a:p>
        </p:txBody>
      </p:sp>
      <p:sp>
        <p:nvSpPr>
          <p:cNvPr id="13" name="state-2">
            <a:extLst xmlns:a="http://schemas.openxmlformats.org/drawingml/2006/main">
              <a:ext uri="{FF2B5EF4-FFF2-40B4-BE49-F238E27FC236}">
                <a16:creationId xmlns:a16="http://schemas.microsoft.com/office/drawing/2014/main" id="{E0EBB0B0-5D43-4281-97E9-38C8292FAB44}"/>
              </a:ext>
            </a:extLst>
          </p:cNvPr>
          <p:cNvSpPr>
            <a:spLocks xmlns:a="http://schemas.openxmlformats.org/drawingml/2006/main" noGrp="1"/>
          </p:cNvSpPr>
          <p:nvPr/>
        </p:nvSpPr>
        <p:spPr>
          <a:xfrm xmlns:a="http://schemas.openxmlformats.org/drawingml/2006/main">
            <a:off x="6286500" y="2400300"/>
            <a:ext cx="2152650" cy="1028700"/>
          </a:xfrm>
          <a:prstGeom xmlns:a="http://schemas.openxmlformats.org/drawingml/2006/main" prst="roundRect">
            <a:avLst>
              <a:gd name="adj" fmla="val 14815"/>
            </a:avLst>
          </a:prstGeom>
          <a:solidFill xmlns:a="http://schemas.openxmlformats.org/drawingml/2006/main">
            <a:srgbClr val="17283F"/>
          </a:solidFill>
          <a:ln xmlns:a="http://schemas.openxmlformats.org/drawingml/2006/main" w="9525">
            <a:solidFill>
              <a:srgbClr val="FFCB6B"/>
            </a:solidFill>
            <a:prstDash val="solid"/>
          </a:ln>
        </p:spPr>
      </p:sp>
      <p:sp>
        <p:nvSpPr>
          <p:cNvPr id="14" name="">
            <a:extLst xmlns:a="http://schemas.openxmlformats.org/drawingml/2006/main">
              <a:ext uri="{FF2B5EF4-FFF2-40B4-BE49-F238E27FC236}">
                <a16:creationId xmlns:a16="http://schemas.microsoft.com/office/drawing/2014/main" id="{5DAD63DF-C526-4ADB-AEC0-ED9D691B77C2}"/>
              </a:ext>
            </a:extLst>
          </p:cNvPr>
          <p:cNvSpPr>
            <a:spLocks xmlns:a="http://schemas.openxmlformats.org/drawingml/2006/main" noGrp="1"/>
          </p:cNvSpPr>
          <p:nvPr/>
        </p:nvSpPr>
        <p:spPr>
          <a:xfrm xmlns:a="http://schemas.openxmlformats.org/drawingml/2006/main">
            <a:off x="6438900" y="2609850"/>
            <a:ext cx="18478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a:solidFill>
                  <a:srgbClr val="FFCB6B"/>
                </a:solidFill>
              </a:defRPr>
            </a:pPr>
            <a:r>
              <a:rPr sz="1500" b="1">
                <a:solidFill>
                  <a:srgbClr val="FFCB6B"/>
                </a:solidFill>
              </a:rPr>
              <a:t>sending</a:t>
            </a:r>
          </a:p>
        </p:txBody>
      </p:sp>
      <p:sp>
        <p:nvSpPr>
          <p:cNvPr id="15" name="">
            <a:extLst xmlns:a="http://schemas.openxmlformats.org/drawingml/2006/main">
              <a:ext uri="{FF2B5EF4-FFF2-40B4-BE49-F238E27FC236}">
                <a16:creationId xmlns:a16="http://schemas.microsoft.com/office/drawing/2014/main" id="{C74796D3-13D6-41A0-8D22-F15A9463F959}"/>
              </a:ext>
            </a:extLst>
          </p:cNvPr>
          <p:cNvSpPr>
            <a:spLocks xmlns:a="http://schemas.openxmlformats.org/drawingml/2006/main" noGrp="1"/>
          </p:cNvSpPr>
          <p:nvPr/>
        </p:nvSpPr>
        <p:spPr>
          <a:xfrm xmlns:a="http://schemas.openxmlformats.org/drawingml/2006/main">
            <a:off x="6438900" y="3009900"/>
            <a:ext cx="18478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975" b="0">
                <a:solidFill>
                  <a:srgbClr val="D3DEEA"/>
                </a:solidFill>
              </a:defRPr>
            </a:pPr>
            <a:r>
              <a:rPr sz="975" b="0">
                <a:solidFill>
                  <a:srgbClr val="D3DEEA"/>
                </a:solidFill>
              </a:rPr>
              <a:t>worker lease</a:t>
            </a:r>
          </a:p>
        </p:txBody>
      </p:sp>
      <p:sp>
        <p:nvSpPr>
          <p:cNvPr id="16" name="state-3">
            <a:extLst xmlns:a="http://schemas.openxmlformats.org/drawingml/2006/main">
              <a:ext uri="{FF2B5EF4-FFF2-40B4-BE49-F238E27FC236}">
                <a16:creationId xmlns:a16="http://schemas.microsoft.com/office/drawing/2014/main" id="{27C3F9E5-12F4-440D-96F8-401324679EFA}"/>
              </a:ext>
            </a:extLst>
          </p:cNvPr>
          <p:cNvSpPr>
            <a:spLocks xmlns:a="http://schemas.openxmlformats.org/drawingml/2006/main" noGrp="1"/>
          </p:cNvSpPr>
          <p:nvPr/>
        </p:nvSpPr>
        <p:spPr>
          <a:xfrm xmlns:a="http://schemas.openxmlformats.org/drawingml/2006/main">
            <a:off x="8820150" y="2400300"/>
            <a:ext cx="2152650" cy="1028700"/>
          </a:xfrm>
          <a:prstGeom xmlns:a="http://schemas.openxmlformats.org/drawingml/2006/main" prst="roundRect">
            <a:avLst>
              <a:gd name="adj" fmla="val 14815"/>
            </a:avLst>
          </a:prstGeom>
          <a:solidFill xmlns:a="http://schemas.openxmlformats.org/drawingml/2006/main">
            <a:srgbClr val="17283F"/>
          </a:solidFill>
          <a:ln xmlns:a="http://schemas.openxmlformats.org/drawingml/2006/main" w="9525">
            <a:solidFill>
              <a:srgbClr val="65B7FF"/>
            </a:solidFill>
            <a:prstDash val="solid"/>
          </a:ln>
        </p:spPr>
      </p:sp>
      <p:sp>
        <p:nvSpPr>
          <p:cNvPr id="17" name="">
            <a:extLst xmlns:a="http://schemas.openxmlformats.org/drawingml/2006/main">
              <a:ext uri="{FF2B5EF4-FFF2-40B4-BE49-F238E27FC236}">
                <a16:creationId xmlns:a16="http://schemas.microsoft.com/office/drawing/2014/main" id="{6BE3C9F9-3F49-423A-ADC2-D8C93BE7F75D}"/>
              </a:ext>
            </a:extLst>
          </p:cNvPr>
          <p:cNvSpPr>
            <a:spLocks xmlns:a="http://schemas.openxmlformats.org/drawingml/2006/main" noGrp="1"/>
          </p:cNvSpPr>
          <p:nvPr/>
        </p:nvSpPr>
        <p:spPr>
          <a:xfrm xmlns:a="http://schemas.openxmlformats.org/drawingml/2006/main">
            <a:off x="8972550" y="2609850"/>
            <a:ext cx="18478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00" b="1">
                <a:solidFill>
                  <a:srgbClr val="65B7FF"/>
                </a:solidFill>
              </a:defRPr>
            </a:pPr>
            <a:r>
              <a:rPr sz="1500" b="1">
                <a:solidFill>
                  <a:srgbClr val="65B7FF"/>
                </a:solidFill>
              </a:rPr>
              <a:t>posted</a:t>
            </a:r>
          </a:p>
        </p:txBody>
      </p:sp>
      <p:sp>
        <p:nvSpPr>
          <p:cNvPr id="18" name="">
            <a:extLst xmlns:a="http://schemas.openxmlformats.org/drawingml/2006/main">
              <a:ext uri="{FF2B5EF4-FFF2-40B4-BE49-F238E27FC236}">
                <a16:creationId xmlns:a16="http://schemas.microsoft.com/office/drawing/2014/main" id="{9BB9A354-CC25-4519-9D86-8687F05554D4}"/>
              </a:ext>
            </a:extLst>
          </p:cNvPr>
          <p:cNvSpPr>
            <a:spLocks xmlns:a="http://schemas.openxmlformats.org/drawingml/2006/main" noGrp="1"/>
          </p:cNvSpPr>
          <p:nvPr/>
        </p:nvSpPr>
        <p:spPr>
          <a:xfrm xmlns:a="http://schemas.openxmlformats.org/drawingml/2006/main">
            <a:off x="8972550" y="3009900"/>
            <a:ext cx="18478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975" b="0">
                <a:solidFill>
                  <a:srgbClr val="D3DEEA"/>
                </a:solidFill>
              </a:defRPr>
            </a:pPr>
            <a:r>
              <a:rPr sz="975" b="0">
                <a:solidFill>
                  <a:srgbClr val="D3DEEA"/>
                </a:solidFill>
              </a:rPr>
              <a:t>Slack success response</a:t>
            </a:r>
          </a:p>
        </p:txBody>
      </p:sp>
      <p:sp>
        <p:nvSpPr>
          <p:cNvPr id="19" name="identity-band">
            <a:extLst xmlns:a="http://schemas.openxmlformats.org/drawingml/2006/main">
              <a:ext uri="{FF2B5EF4-FFF2-40B4-BE49-F238E27FC236}">
                <a16:creationId xmlns:a16="http://schemas.microsoft.com/office/drawing/2014/main" id="{0F583CD3-8A3C-4C7F-A933-1CB23603A23E}"/>
              </a:ext>
            </a:extLst>
          </p:cNvPr>
          <p:cNvSpPr>
            <a:spLocks xmlns:a="http://schemas.openxmlformats.org/drawingml/2006/main" noGrp="1"/>
          </p:cNvSpPr>
          <p:nvPr/>
        </p:nvSpPr>
        <p:spPr>
          <a:xfrm xmlns:a="http://schemas.openxmlformats.org/drawingml/2006/main">
            <a:off x="1219200" y="3943350"/>
            <a:ext cx="9753600" cy="1162050"/>
          </a:xfrm>
          <a:prstGeom xmlns:a="http://schemas.openxmlformats.org/drawingml/2006/main" prst="roundRect">
            <a:avLst>
              <a:gd name="adj" fmla="val 13115"/>
            </a:avLst>
          </a:prstGeom>
          <a:solidFill xmlns:a="http://schemas.openxmlformats.org/drawingml/2006/main">
            <a:srgbClr val="132136"/>
          </a:solidFill>
          <a:ln xmlns:a="http://schemas.openxmlformats.org/drawingml/2006/main" w="9525">
            <a:solidFill>
              <a:srgbClr val="273B56"/>
            </a:solidFill>
            <a:prstDash val="solid"/>
          </a:ln>
        </p:spPr>
      </p:sp>
      <p:sp>
        <p:nvSpPr>
          <p:cNvPr id="20" name="">
            <a:extLst xmlns:a="http://schemas.openxmlformats.org/drawingml/2006/main">
              <a:ext uri="{FF2B5EF4-FFF2-40B4-BE49-F238E27FC236}">
                <a16:creationId xmlns:a16="http://schemas.microsoft.com/office/drawing/2014/main" id="{D5270FA0-EAB5-49E9-9881-34908D4F695D}"/>
              </a:ext>
            </a:extLst>
          </p:cNvPr>
          <p:cNvSpPr>
            <a:spLocks xmlns:a="http://schemas.openxmlformats.org/drawingml/2006/main" noGrp="1"/>
          </p:cNvSpPr>
          <p:nvPr/>
        </p:nvSpPr>
        <p:spPr>
          <a:xfrm xmlns:a="http://schemas.openxmlformats.org/drawingml/2006/main">
            <a:off x="1562100" y="4210050"/>
            <a:ext cx="90678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575" b="1">
                <a:solidFill>
                  <a:srgbClr val="F5F8FC"/>
                </a:solidFill>
              </a:defRPr>
            </a:pPr>
            <a:r>
              <a:rPr sz="1575" b="1">
                <a:solidFill>
                  <a:srgbClr val="F5F8FC"/>
                </a:solidFill>
              </a:rPr>
              <a:t>The candidate payload, release, application version, route, and destination key remain attached to the same request.</a:t>
            </a:r>
          </a:p>
        </p:txBody>
      </p:sp>
      <p:sp>
        <p:nvSpPr>
          <p:cNvPr id="21" name="">
            <a:extLst xmlns:a="http://schemas.openxmlformats.org/drawingml/2006/main">
              <a:ext uri="{FF2B5EF4-FFF2-40B4-BE49-F238E27FC236}">
                <a16:creationId xmlns:a16="http://schemas.microsoft.com/office/drawing/2014/main" id="{2EAD2785-2345-4B05-ABB1-FE10E5877D88}"/>
              </a:ext>
            </a:extLst>
          </p:cNvPr>
          <p:cNvSpPr>
            <a:spLocks xmlns:a="http://schemas.openxmlformats.org/drawingml/2006/main" noGrp="1"/>
          </p:cNvSpPr>
          <p:nvPr/>
        </p:nvSpPr>
        <p:spPr>
          <a:xfrm xmlns:a="http://schemas.openxmlformats.org/drawingml/2006/main">
            <a:off x="1657350" y="4724400"/>
            <a:ext cx="8877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125" b="0">
                <a:solidFill>
                  <a:srgbClr val="8EA0B8"/>
                </a:solidFill>
              </a:defRPr>
            </a:pPr>
            <a:r>
              <a:rPr sz="1125" b="0">
                <a:solidFill>
                  <a:srgbClr val="8EA0B8"/>
                </a:solidFill>
              </a:rPr>
              <a:t>Known duplicates after posted make no Slack call. An ambiguous network outcome remains delivery_unknown for operator review.</a:t>
            </a:r>
          </a:p>
        </p:txBody>
      </p:sp>
      <p:sp>
        <p:nvSpPr>
          <p:cNvPr id="22" name="">
            <a:extLst xmlns:a="http://schemas.openxmlformats.org/drawingml/2006/main">
              <a:ext uri="{FF2B5EF4-FFF2-40B4-BE49-F238E27FC236}">
                <a16:creationId xmlns:a16="http://schemas.microsoft.com/office/drawing/2014/main" id="{4EE38271-A2DA-47CA-9AA8-AF9B5E0BC664}"/>
              </a:ext>
            </a:extLst>
          </p:cNvPr>
          <p:cNvSpPr>
            <a:spLocks xmlns:a="http://schemas.openxmlformats.org/drawingml/2006/main" noGrp="1"/>
          </p:cNvSpPr>
          <p:nvPr/>
        </p:nvSpPr>
        <p:spPr>
          <a:xfrm xmlns:a="http://schemas.openxmlformats.org/drawingml/2006/main">
            <a:off x="609600" y="5467350"/>
            <a:ext cx="109728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23" name="">
            <a:extLst xmlns:a="http://schemas.openxmlformats.org/drawingml/2006/main">
              <a:ext uri="{FF2B5EF4-FFF2-40B4-BE49-F238E27FC236}">
                <a16:creationId xmlns:a16="http://schemas.microsoft.com/office/drawing/2014/main" id="{F1FCA976-FDAF-4B99-9DA4-46818A36FF52}"/>
              </a:ext>
            </a:extLst>
          </p:cNvPr>
          <p:cNvSpPr>
            <a:spLocks xmlns:a="http://schemas.openxmlformats.org/drawingml/2006/main" noGrp="1"/>
          </p:cNvSpPr>
          <p:nvPr/>
        </p:nvSpPr>
        <p:spPr>
          <a:xfrm xmlns:a="http://schemas.openxmlformats.org/drawingml/2006/main">
            <a:off x="609600" y="558165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CANDIDATE</a:t>
            </a:r>
          </a:p>
        </p:txBody>
      </p:sp>
      <p:sp>
        <p:nvSpPr>
          <p:cNvPr id="24" name="">
            <a:extLst xmlns:a="http://schemas.openxmlformats.org/drawingml/2006/main">
              <a:ext uri="{FF2B5EF4-FFF2-40B4-BE49-F238E27FC236}">
                <a16:creationId xmlns:a16="http://schemas.microsoft.com/office/drawing/2014/main" id="{4F62BA84-4614-4A2A-A504-C6FDA7C2ED5B}"/>
              </a:ext>
            </a:extLst>
          </p:cNvPr>
          <p:cNvSpPr>
            <a:spLocks xmlns:a="http://schemas.openxmlformats.org/drawingml/2006/main" noGrp="1"/>
          </p:cNvSpPr>
          <p:nvPr/>
        </p:nvSpPr>
        <p:spPr>
          <a:xfrm xmlns:a="http://schemas.openxmlformats.org/drawingml/2006/main">
            <a:off x="609600" y="5781675"/>
            <a:ext cx="25908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B69DF8"/>
                </a:solidFill>
              </a:defRPr>
            </a:pPr>
            <a:r>
              <a:rPr sz="1125" b="1">
                <a:solidFill>
                  <a:srgbClr val="B69DF8"/>
                </a:solidFill>
              </a:rPr>
              <a:t>a9ba064df89a…</a:t>
            </a:r>
          </a:p>
        </p:txBody>
      </p:sp>
      <p:sp>
        <p:nvSpPr>
          <p:cNvPr id="25" name="">
            <a:extLst xmlns:a="http://schemas.openxmlformats.org/drawingml/2006/main">
              <a:ext uri="{FF2B5EF4-FFF2-40B4-BE49-F238E27FC236}">
                <a16:creationId xmlns:a16="http://schemas.microsoft.com/office/drawing/2014/main" id="{3A3A07DD-E4EF-4EDF-BD8C-D4CFF8C599D5}"/>
              </a:ext>
            </a:extLst>
          </p:cNvPr>
          <p:cNvSpPr>
            <a:spLocks xmlns:a="http://schemas.openxmlformats.org/drawingml/2006/main" noGrp="1"/>
          </p:cNvSpPr>
          <p:nvPr/>
        </p:nvSpPr>
        <p:spPr>
          <a:xfrm xmlns:a="http://schemas.openxmlformats.org/drawingml/2006/main">
            <a:off x="3352800" y="558165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REQUEST</a:t>
            </a:r>
          </a:p>
        </p:txBody>
      </p:sp>
      <p:sp>
        <p:nvSpPr>
          <p:cNvPr id="26" name="">
            <a:extLst xmlns:a="http://schemas.openxmlformats.org/drawingml/2006/main">
              <a:ext uri="{FF2B5EF4-FFF2-40B4-BE49-F238E27FC236}">
                <a16:creationId xmlns:a16="http://schemas.microsoft.com/office/drawing/2014/main" id="{5F8AA698-1586-46E8-8608-AD8428F07F35}"/>
              </a:ext>
            </a:extLst>
          </p:cNvPr>
          <p:cNvSpPr>
            <a:spLocks xmlns:a="http://schemas.openxmlformats.org/drawingml/2006/main" noGrp="1"/>
          </p:cNvSpPr>
          <p:nvPr/>
        </p:nvSpPr>
        <p:spPr>
          <a:xfrm xmlns:a="http://schemas.openxmlformats.org/drawingml/2006/main">
            <a:off x="3352800" y="5781675"/>
            <a:ext cx="25908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65B7FF"/>
                </a:solidFill>
              </a:defRPr>
            </a:pPr>
            <a:r>
              <a:rPr sz="1125" b="1">
                <a:solidFill>
                  <a:srgbClr val="65B7FF"/>
                </a:solidFill>
              </a:rPr>
              <a:t>3caa23409f0a…</a:t>
            </a:r>
          </a:p>
        </p:txBody>
      </p:sp>
      <p:sp>
        <p:nvSpPr>
          <p:cNvPr id="27" name="">
            <a:extLst xmlns:a="http://schemas.openxmlformats.org/drawingml/2006/main">
              <a:ext uri="{FF2B5EF4-FFF2-40B4-BE49-F238E27FC236}">
                <a16:creationId xmlns:a16="http://schemas.microsoft.com/office/drawing/2014/main" id="{D4F6CDD9-B492-4A63-95F6-8AD749A7863F}"/>
              </a:ext>
            </a:extLst>
          </p:cNvPr>
          <p:cNvSpPr>
            <a:spLocks xmlns:a="http://schemas.openxmlformats.org/drawingml/2006/main" noGrp="1"/>
          </p:cNvSpPr>
          <p:nvPr/>
        </p:nvSpPr>
        <p:spPr>
          <a:xfrm xmlns:a="http://schemas.openxmlformats.org/drawingml/2006/main">
            <a:off x="6096000" y="558165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FIFO GROUP</a:t>
            </a:r>
          </a:p>
        </p:txBody>
      </p:sp>
      <p:sp>
        <p:nvSpPr>
          <p:cNvPr id="28" name="">
            <a:extLst xmlns:a="http://schemas.openxmlformats.org/drawingml/2006/main">
              <a:ext uri="{FF2B5EF4-FFF2-40B4-BE49-F238E27FC236}">
                <a16:creationId xmlns:a16="http://schemas.microsoft.com/office/drawing/2014/main" id="{09BAF8E8-DD96-4480-B83D-D5D3E18E72A2}"/>
              </a:ext>
            </a:extLst>
          </p:cNvPr>
          <p:cNvSpPr>
            <a:spLocks xmlns:a="http://schemas.openxmlformats.org/drawingml/2006/main" noGrp="1"/>
          </p:cNvSpPr>
          <p:nvPr/>
        </p:nvSpPr>
        <p:spPr>
          <a:xfrm xmlns:a="http://schemas.openxmlformats.org/drawingml/2006/main">
            <a:off x="6096000" y="5781675"/>
            <a:ext cx="25908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56D6A3"/>
                </a:solidFill>
              </a:defRPr>
            </a:pPr>
            <a:r>
              <a:rPr sz="1125" b="1">
                <a:solidFill>
                  <a:srgbClr val="56D6A3"/>
                </a:solidFill>
              </a:rPr>
              <a:t>shared-aws-change-alerts</a:t>
            </a:r>
          </a:p>
        </p:txBody>
      </p:sp>
      <p:sp>
        <p:nvSpPr>
          <p:cNvPr id="29" name="">
            <a:extLst xmlns:a="http://schemas.openxmlformats.org/drawingml/2006/main">
              <a:ext uri="{FF2B5EF4-FFF2-40B4-BE49-F238E27FC236}">
                <a16:creationId xmlns:a16="http://schemas.microsoft.com/office/drawing/2014/main" id="{623ED350-F3CE-452C-A8B4-4F4F994D0842}"/>
              </a:ext>
            </a:extLst>
          </p:cNvPr>
          <p:cNvSpPr>
            <a:spLocks xmlns:a="http://schemas.openxmlformats.org/drawingml/2006/main" noGrp="1"/>
          </p:cNvSpPr>
          <p:nvPr/>
        </p:nvSpPr>
        <p:spPr>
          <a:xfrm xmlns:a="http://schemas.openxmlformats.org/drawingml/2006/main">
            <a:off x="8839200" y="5581650"/>
            <a:ext cx="25908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TERMINAL STATE</a:t>
            </a:r>
          </a:p>
        </p:txBody>
      </p:sp>
      <p:sp>
        <p:nvSpPr>
          <p:cNvPr id="30" name="">
            <a:extLst xmlns:a="http://schemas.openxmlformats.org/drawingml/2006/main">
              <a:ext uri="{FF2B5EF4-FFF2-40B4-BE49-F238E27FC236}">
                <a16:creationId xmlns:a16="http://schemas.microsoft.com/office/drawing/2014/main" id="{2BCC8D9D-263D-43FF-8F7B-5DFDB7D7D092}"/>
              </a:ext>
            </a:extLst>
          </p:cNvPr>
          <p:cNvSpPr>
            <a:spLocks xmlns:a="http://schemas.openxmlformats.org/drawingml/2006/main" noGrp="1"/>
          </p:cNvSpPr>
          <p:nvPr/>
        </p:nvSpPr>
        <p:spPr>
          <a:xfrm xmlns:a="http://schemas.openxmlformats.org/drawingml/2006/main">
            <a:off x="8839200" y="5781675"/>
            <a:ext cx="25908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125" b="1">
                <a:solidFill>
                  <a:srgbClr val="FFCB6B"/>
                </a:solidFill>
              </a:defRPr>
            </a:pPr>
            <a:r>
              <a:rPr sz="1125" b="1">
                <a:solidFill>
                  <a:srgbClr val="FFCB6B"/>
                </a:solidFill>
              </a:rPr>
              <a:t>posted</a:t>
            </a:r>
          </a:p>
        </p:txBody>
      </p:sp>
      <p:sp>
        <p:nvSpPr>
          <p:cNvPr id="31" name="">
            <a:extLst xmlns:a="http://schemas.openxmlformats.org/drawingml/2006/main">
              <a:ext uri="{FF2B5EF4-FFF2-40B4-BE49-F238E27FC236}">
                <a16:creationId xmlns:a16="http://schemas.microsoft.com/office/drawing/2014/main" id="{A833EE27-EBB1-428F-9555-5E3BD84853D3}"/>
              </a:ext>
            </a:extLst>
          </p:cNvPr>
          <p:cNvSpPr>
            <a:spLocks xmlns:a="http://schemas.openxmlformats.org/drawingml/2006/main" noGrp="1"/>
          </p:cNvSpPr>
          <p:nvPr/>
        </p:nvSpPr>
        <p:spPr>
          <a:xfrm xmlns:a="http://schemas.openxmlformats.org/drawingml/2006/main">
            <a:off x="609600" y="6419850"/>
            <a:ext cx="109728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32" name="">
            <a:extLst xmlns:a="http://schemas.openxmlformats.org/drawingml/2006/main">
              <a:ext uri="{FF2B5EF4-FFF2-40B4-BE49-F238E27FC236}">
                <a16:creationId xmlns:a16="http://schemas.microsoft.com/office/drawing/2014/main" id="{D8AFCFC3-32B8-4D53-86BF-99FAB372F43B}"/>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0">
                <a:solidFill>
                  <a:srgbClr val="8EA0B8"/>
                </a:solidFill>
              </a:defRPr>
            </a:pPr>
            <a:r>
              <a:rPr sz="825" b="0">
                <a:solidFill>
                  <a:srgbClr val="8EA0B8"/>
                </a:solidFill>
              </a:rPr>
              <a:t>State names and outcome rules come from the owned delivery contract</a:t>
            </a:r>
          </a:p>
        </p:txBody>
      </p:sp>
      <p:sp>
        <p:nvSpPr>
          <p:cNvPr id="33" name="">
            <a:extLst xmlns:a="http://schemas.openxmlformats.org/drawingml/2006/main">
              <a:ext uri="{FF2B5EF4-FFF2-40B4-BE49-F238E27FC236}">
                <a16:creationId xmlns:a16="http://schemas.microsoft.com/office/drawing/2014/main" id="{C6202507-ECF7-48AB-9BF9-1E7C9651CDBB}"/>
              </a:ext>
            </a:extLst>
          </p:cNvPr>
          <p:cNvSpPr>
            <a:spLocks xmlns:a="http://schemas.openxmlformats.org/drawingml/2006/main" noGrp="1"/>
          </p:cNvSpPr>
          <p:nvPr/>
        </p:nvSpPr>
        <p:spPr>
          <a:xfrm xmlns:a="http://schemas.openxmlformats.org/drawingml/2006/main">
            <a:off x="9372600" y="6515100"/>
            <a:ext cx="2209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0">
                <a:solidFill>
                  <a:srgbClr val="8EA0B8"/>
                </a:solidFill>
              </a:defRPr>
            </a:pPr>
            <a:r>
              <a:rPr sz="825" b="0">
                <a:solidFill>
                  <a:srgbClr val="8EA0B8"/>
                </a:solidFill>
              </a:rPr>
              <a:t>© 2026 LILA BROOKS · APACHE-2.0</a:t>
            </a:r>
          </a:p>
        </p:txBody>
      </p:sp>
    </p:spTree>
    <p:extLst>
      <p:ext uri="{BB962C8B-B14F-4D97-AF65-F5344CB8AC3E}">
        <p14:creationId xmlns:p14="http://schemas.microsoft.com/office/powerpoint/2010/main" val="1404836289"/>
      </p:ext>
    </p:extLst>
  </p:cSld>
</p:sld>
</file>

<file path=ppt/slides/slide8.xml><?xml version="1.0" encoding="utf-8"?>
<p:sld xmlns:p="http://schemas.openxmlformats.org/presentationml/2006/main">
  <p:cSld>
    <p:bg>
      <p:bgPr>
        <a:solidFill xmlns:a="http://schemas.openxmlformats.org/drawingml/2006/main">
          <a:srgbClr val="0B1220"/>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4CBE4253-75A4-48F3-B440-6D6FB1B58798}"/>
              </a:ext>
            </a:extLst>
          </p:cNvPr>
          <p:cNvSpPr>
            <a:spLocks xmlns:a="http://schemas.openxmlformats.org/drawingml/2006/main" noGrp="1"/>
          </p:cNvSpPr>
          <p:nvPr/>
        </p:nvSpPr>
        <p:spPr>
          <a:xfrm xmlns:a="http://schemas.openxmlformats.org/drawingml/2006/main">
            <a:off x="609600" y="4000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975" b="1">
                <a:solidFill>
                  <a:srgbClr val="65B7FF"/>
                </a:solidFill>
              </a:defRPr>
            </a:pPr>
            <a:r>
              <a:rPr sz="975" b="1">
                <a:solidFill>
                  <a:srgbClr val="65B7FF"/>
                </a:solidFill>
              </a:rPr>
              <a:t>RECORDED DELIVERY RESULT</a:t>
            </a:r>
          </a:p>
        </p:txBody>
      </p:sp>
      <p:sp>
        <p:nvSpPr>
          <p:cNvPr id="2" name="slide-6-title">
            <a:extLst xmlns:a="http://schemas.openxmlformats.org/drawingml/2006/main">
              <a:ext uri="{FF2B5EF4-FFF2-40B4-BE49-F238E27FC236}">
                <a16:creationId xmlns:a16="http://schemas.microsoft.com/office/drawing/2014/main" id="{CCF4482C-26C2-4807-8089-9E292ECD7700}"/>
              </a:ext>
            </a:extLst>
          </p:cNvPr>
          <p:cNvSpPr>
            <a:spLocks xmlns:a="http://schemas.openxmlformats.org/drawingml/2006/main" noGrp="1"/>
          </p:cNvSpPr>
          <p:nvPr/>
        </p:nvSpPr>
        <p:spPr>
          <a:xfrm xmlns:a="http://schemas.openxmlformats.org/drawingml/2006/main">
            <a:off x="609600" y="704850"/>
            <a:ext cx="10477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700" b="1">
                <a:solidFill>
                  <a:srgbClr val="F5F8FC"/>
                </a:solidFill>
              </a:defRPr>
            </a:pPr>
            <a:r>
              <a:rPr sz="2700" b="1">
                <a:solidFill>
                  <a:srgbClr val="F5F8FC"/>
                </a:solidFill>
              </a:rPr>
              <a:t>Slack accepted the cohort; DynamoDB recorded posted</a:t>
            </a:r>
          </a:p>
        </p:txBody>
      </p:sp>
      <p:sp>
        <p:nvSpPr>
          <p:cNvPr id="3" name="">
            <a:extLst xmlns:a="http://schemas.openxmlformats.org/drawingml/2006/main">
              <a:ext uri="{FF2B5EF4-FFF2-40B4-BE49-F238E27FC236}">
                <a16:creationId xmlns:a16="http://schemas.microsoft.com/office/drawing/2014/main" id="{EF8EFCEF-1959-435E-B506-C6A83388051F}"/>
              </a:ext>
            </a:extLst>
          </p:cNvPr>
          <p:cNvSpPr>
            <a:spLocks xmlns:a="http://schemas.openxmlformats.org/drawingml/2006/main" noGrp="1"/>
          </p:cNvSpPr>
          <p:nvPr/>
        </p:nvSpPr>
        <p:spPr>
          <a:xfrm xmlns:a="http://schemas.openxmlformats.org/drawingml/2006/main">
            <a:off x="11144250" y="457200"/>
            <a:ext cx="4381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1050" b="1">
                <a:solidFill>
                  <a:srgbClr val="8EA0B8"/>
                </a:solidFill>
              </a:defRPr>
            </a:pPr>
            <a:r>
              <a:rPr sz="1050" b="1">
                <a:solidFill>
                  <a:srgbClr val="8EA0B8"/>
                </a:solidFill>
              </a:rPr>
              <a:t>08</a:t>
            </a:r>
          </a:p>
        </p:txBody>
      </p:sp>
      <p:sp>
        <p:nvSpPr>
          <p:cNvPr id="4" name="slack-sample-frame">
            <a:extLst xmlns:a="http://schemas.openxmlformats.org/drawingml/2006/main">
              <a:ext uri="{FF2B5EF4-FFF2-40B4-BE49-F238E27FC236}">
                <a16:creationId xmlns:a16="http://schemas.microsoft.com/office/drawing/2014/main" id="{0FFED44C-FCCE-4CCD-8AF1-9DC119159EFC}"/>
              </a:ext>
            </a:extLst>
          </p:cNvPr>
          <p:cNvSpPr>
            <a:spLocks xmlns:a="http://schemas.openxmlformats.org/drawingml/2006/main" noGrp="1"/>
          </p:cNvSpPr>
          <p:nvPr/>
        </p:nvSpPr>
        <p:spPr>
          <a:xfrm xmlns:a="http://schemas.openxmlformats.org/drawingml/2006/main">
            <a:off x="609600" y="1428750"/>
            <a:ext cx="7239000" cy="4095750"/>
          </a:xfrm>
          <a:prstGeom xmlns:a="http://schemas.openxmlformats.org/drawingml/2006/main" prst="roundRect">
            <a:avLst>
              <a:gd name="adj" fmla="val 4186"/>
            </a:avLst>
          </a:prstGeom>
          <a:solidFill xmlns:a="http://schemas.openxmlformats.org/drawingml/2006/main">
            <a:srgbClr val="0F1929"/>
          </a:solidFill>
          <a:ln xmlns:a="http://schemas.openxmlformats.org/drawingml/2006/main" w="9525">
            <a:solidFill>
              <a:srgbClr val="273B56"/>
            </a:solidFill>
            <a:prstDash val="solid"/>
          </a:ln>
        </p:spPr>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243dbe0b60d34469"/>
          <a:stretch xmlns:a="http://schemas.openxmlformats.org/drawingml/2006/main"/>
        </p:blipFill>
        <p:spPr>
          <a:xfrm xmlns:a="http://schemas.openxmlformats.org/drawingml/2006/main">
            <a:off x="742950" y="1699617"/>
            <a:ext cx="6972300" cy="3268266"/>
          </a:xfrm>
          <a:prstGeom xmlns:a="http://schemas.openxmlformats.org/drawingml/2006/main" prst="roundRect">
            <a:avLst>
              <a:gd name="adj" fmla="val 3488"/>
            </a:avLst>
          </a:prstGeom>
        </p:spPr>
      </p:pic>
      <p:sp>
        <p:nvSpPr>
          <p:cNvPr id="6" name="">
            <a:extLst xmlns:a="http://schemas.openxmlformats.org/drawingml/2006/main">
              <a:ext uri="{FF2B5EF4-FFF2-40B4-BE49-F238E27FC236}">
                <a16:creationId xmlns:a16="http://schemas.microsoft.com/office/drawing/2014/main" id="{245367A9-4633-4B50-9F9F-B9775AC17F8A}"/>
              </a:ext>
            </a:extLst>
          </p:cNvPr>
          <p:cNvSpPr>
            <a:spLocks xmlns:a="http://schemas.openxmlformats.org/drawingml/2006/main" noGrp="1"/>
          </p:cNvSpPr>
          <p:nvPr/>
        </p:nvSpPr>
        <p:spPr>
          <a:xfrm xmlns:a="http://schemas.openxmlformats.org/drawingml/2006/main">
            <a:off x="800100" y="5162550"/>
            <a:ext cx="4953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750" b="1">
                <a:solidFill>
                  <a:srgbClr val="8EA0B8"/>
                </a:solidFill>
              </a:defRPr>
            </a:pPr>
            <a:r>
              <a:rPr sz="750" b="1">
                <a:solidFill>
                  <a:srgbClr val="8EA0B8"/>
                </a:solidFill>
              </a:rPr>
              <a:t>RENDERER-GENERATED CANONICAL MESSAGE</a:t>
            </a:r>
          </a:p>
        </p:txBody>
      </p:sp>
      <p:sp>
        <p:nvSpPr>
          <p:cNvPr id="7" name="">
            <a:extLst xmlns:a="http://schemas.openxmlformats.org/drawingml/2006/main">
              <a:ext uri="{FF2B5EF4-FFF2-40B4-BE49-F238E27FC236}">
                <a16:creationId xmlns:a16="http://schemas.microsoft.com/office/drawing/2014/main" id="{56B180DF-6FB4-4AD4-879F-7E7CB6B70F3A}"/>
              </a:ext>
            </a:extLst>
          </p:cNvPr>
          <p:cNvSpPr>
            <a:spLocks xmlns:a="http://schemas.openxmlformats.org/drawingml/2006/main" noGrp="1"/>
          </p:cNvSpPr>
          <p:nvPr/>
        </p:nvSpPr>
        <p:spPr>
          <a:xfrm xmlns:a="http://schemas.openxmlformats.org/drawingml/2006/main">
            <a:off x="8382000" y="1581150"/>
            <a:ext cx="24765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5850" b="1">
                <a:solidFill>
                  <a:srgbClr val="56D6A3"/>
                </a:solidFill>
              </a:defRPr>
            </a:pPr>
            <a:r>
              <a:rPr sz="5850" b="1">
                <a:solidFill>
                  <a:srgbClr val="56D6A3"/>
                </a:solidFill>
              </a:rPr>
              <a:t>12</a:t>
            </a:r>
          </a:p>
        </p:txBody>
      </p:sp>
      <p:sp>
        <p:nvSpPr>
          <p:cNvPr id="8" name="">
            <a:extLst xmlns:a="http://schemas.openxmlformats.org/drawingml/2006/main">
              <a:ext uri="{FF2B5EF4-FFF2-40B4-BE49-F238E27FC236}">
                <a16:creationId xmlns:a16="http://schemas.microsoft.com/office/drawing/2014/main" id="{392B08A1-BEC1-4498-B134-AB07772DCB53}"/>
              </a:ext>
            </a:extLst>
          </p:cNvPr>
          <p:cNvSpPr>
            <a:spLocks xmlns:a="http://schemas.openxmlformats.org/drawingml/2006/main" noGrp="1"/>
          </p:cNvSpPr>
          <p:nvPr/>
        </p:nvSpPr>
        <p:spPr>
          <a:xfrm xmlns:a="http://schemas.openxmlformats.org/drawingml/2006/main">
            <a:off x="8382000" y="24574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00" b="1">
                <a:solidFill>
                  <a:srgbClr val="F5F8FC"/>
                </a:solidFill>
              </a:defRPr>
            </a:pPr>
            <a:r>
              <a:rPr sz="1800" b="1">
                <a:solidFill>
                  <a:srgbClr val="F5F8FC"/>
                </a:solidFill>
              </a:rPr>
              <a:t>recorded Slack posts</a:t>
            </a:r>
          </a:p>
        </p:txBody>
      </p:sp>
      <p:sp>
        <p:nvSpPr>
          <p:cNvPr id="9" name="">
            <a:extLst xmlns:a="http://schemas.openxmlformats.org/drawingml/2006/main">
              <a:ext uri="{FF2B5EF4-FFF2-40B4-BE49-F238E27FC236}">
                <a16:creationId xmlns:a16="http://schemas.microsoft.com/office/drawing/2014/main" id="{1D18ED88-64EC-491E-8C83-0A5B52980B60}"/>
              </a:ext>
            </a:extLst>
          </p:cNvPr>
          <p:cNvSpPr>
            <a:spLocks xmlns:a="http://schemas.openxmlformats.org/drawingml/2006/main" noGrp="1"/>
          </p:cNvSpPr>
          <p:nvPr/>
        </p:nvSpPr>
        <p:spPr>
          <a:xfrm xmlns:a="http://schemas.openxmlformats.org/drawingml/2006/main">
            <a:off x="8382000" y="3028950"/>
            <a:ext cx="28575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10" name="">
            <a:extLst xmlns:a="http://schemas.openxmlformats.org/drawingml/2006/main">
              <a:ext uri="{FF2B5EF4-FFF2-40B4-BE49-F238E27FC236}">
                <a16:creationId xmlns:a16="http://schemas.microsoft.com/office/drawing/2014/main" id="{0F55A20A-D925-4957-82E1-B4D22A28FA4E}"/>
              </a:ext>
            </a:extLst>
          </p:cNvPr>
          <p:cNvSpPr>
            <a:spLocks xmlns:a="http://schemas.openxmlformats.org/drawingml/2006/main" noGrp="1"/>
          </p:cNvSpPr>
          <p:nvPr/>
        </p:nvSpPr>
        <p:spPr>
          <a:xfrm xmlns:a="http://schemas.openxmlformats.org/drawingml/2006/main">
            <a:off x="8382000" y="32956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1">
                <a:solidFill>
                  <a:srgbClr val="65B7FF"/>
                </a:solidFill>
              </a:defRPr>
            </a:pPr>
            <a:r>
              <a:rPr sz="1425" b="1">
                <a:solidFill>
                  <a:srgbClr val="65B7FF"/>
                </a:solidFill>
              </a:rPr>
              <a:t>1 network attempt each</a:t>
            </a:r>
          </a:p>
        </p:txBody>
      </p:sp>
      <p:sp>
        <p:nvSpPr>
          <p:cNvPr id="11" name="">
            <a:extLst xmlns:a="http://schemas.openxmlformats.org/drawingml/2006/main">
              <a:ext uri="{FF2B5EF4-FFF2-40B4-BE49-F238E27FC236}">
                <a16:creationId xmlns:a16="http://schemas.microsoft.com/office/drawing/2014/main" id="{E7B11068-017B-4436-9155-45EEEA0B5AF2}"/>
              </a:ext>
            </a:extLst>
          </p:cNvPr>
          <p:cNvSpPr>
            <a:spLocks xmlns:a="http://schemas.openxmlformats.org/drawingml/2006/main" noGrp="1"/>
          </p:cNvSpPr>
          <p:nvPr/>
        </p:nvSpPr>
        <p:spPr>
          <a:xfrm xmlns:a="http://schemas.openxmlformats.org/drawingml/2006/main">
            <a:off x="8382000" y="373380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425" b="1">
                <a:solidFill>
                  <a:srgbClr val="FFCB6B"/>
                </a:solidFill>
              </a:defRPr>
            </a:pPr>
            <a:r>
              <a:rPr sz="1425" b="1">
                <a:solidFill>
                  <a:srgbClr val="FFCB6B"/>
                </a:solidFill>
              </a:rPr>
              <a:t>HTTP 200 response each</a:t>
            </a:r>
          </a:p>
        </p:txBody>
      </p:sp>
      <p:sp>
        <p:nvSpPr>
          <p:cNvPr id="12" name="">
            <a:extLst xmlns:a="http://schemas.openxmlformats.org/drawingml/2006/main">
              <a:ext uri="{FF2B5EF4-FFF2-40B4-BE49-F238E27FC236}">
                <a16:creationId xmlns:a16="http://schemas.microsoft.com/office/drawing/2014/main" id="{84DD8E48-435C-48A2-B240-42D6AEA4B777}"/>
              </a:ext>
            </a:extLst>
          </p:cNvPr>
          <p:cNvSpPr>
            <a:spLocks xmlns:a="http://schemas.openxmlformats.org/drawingml/2006/main" noGrp="1"/>
          </p:cNvSpPr>
          <p:nvPr/>
        </p:nvSpPr>
        <p:spPr>
          <a:xfrm xmlns:a="http://schemas.openxmlformats.org/drawingml/2006/main">
            <a:off x="8382000" y="4457700"/>
            <a:ext cx="2857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200" b="0">
                <a:solidFill>
                  <a:srgbClr val="D3DEEA"/>
                </a:solidFill>
              </a:defRPr>
            </a:pPr>
            <a:r>
              <a:rPr sz="1200" b="0">
                <a:solidFill>
                  <a:srgbClr val="D3DEEA"/>
                </a:solidFill>
              </a:rPr>
              <a:t>Live cohort result recorded in ADR-024. The message visual documents the exact renderer contract.</a:t>
            </a:r>
          </a:p>
        </p:txBody>
      </p:sp>
      <p:sp>
        <p:nvSpPr>
          <p:cNvPr id="13" name="">
            <a:extLst xmlns:a="http://schemas.openxmlformats.org/drawingml/2006/main">
              <a:ext uri="{FF2B5EF4-FFF2-40B4-BE49-F238E27FC236}">
                <a16:creationId xmlns:a16="http://schemas.microsoft.com/office/drawing/2014/main" id="{60F2A56D-F244-42CC-B47E-87D18D89F5D0}"/>
              </a:ext>
            </a:extLst>
          </p:cNvPr>
          <p:cNvSpPr>
            <a:spLocks xmlns:a="http://schemas.openxmlformats.org/drawingml/2006/main" noGrp="1"/>
          </p:cNvSpPr>
          <p:nvPr/>
        </p:nvSpPr>
        <p:spPr>
          <a:xfrm xmlns:a="http://schemas.openxmlformats.org/drawingml/2006/main">
            <a:off x="609600" y="6419850"/>
            <a:ext cx="109728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14" name="">
            <a:extLst xmlns:a="http://schemas.openxmlformats.org/drawingml/2006/main">
              <a:ext uri="{FF2B5EF4-FFF2-40B4-BE49-F238E27FC236}">
                <a16:creationId xmlns:a16="http://schemas.microsoft.com/office/drawing/2014/main" id="{63127A3A-1F4D-40FA-9616-6DE38F9105BC}"/>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0">
                <a:solidFill>
                  <a:srgbClr val="8EA0B8"/>
                </a:solidFill>
              </a:defRPr>
            </a:pPr>
            <a:r>
              <a:rPr sz="825" b="0">
                <a:solidFill>
                  <a:srgbClr val="8EA0B8"/>
                </a:solidFill>
              </a:rPr>
              <a:t>Private Slack channel capture omitted from the public edition</a:t>
            </a:r>
          </a:p>
        </p:txBody>
      </p:sp>
      <p:sp>
        <p:nvSpPr>
          <p:cNvPr id="15" name="">
            <a:extLst xmlns:a="http://schemas.openxmlformats.org/drawingml/2006/main">
              <a:ext uri="{FF2B5EF4-FFF2-40B4-BE49-F238E27FC236}">
                <a16:creationId xmlns:a16="http://schemas.microsoft.com/office/drawing/2014/main" id="{65B24840-C7E0-4D71-A83A-96F67D266E22}"/>
              </a:ext>
            </a:extLst>
          </p:cNvPr>
          <p:cNvSpPr>
            <a:spLocks xmlns:a="http://schemas.openxmlformats.org/drawingml/2006/main" noGrp="1"/>
          </p:cNvSpPr>
          <p:nvPr/>
        </p:nvSpPr>
        <p:spPr>
          <a:xfrm xmlns:a="http://schemas.openxmlformats.org/drawingml/2006/main">
            <a:off x="9372600" y="6515100"/>
            <a:ext cx="2209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0">
                <a:solidFill>
                  <a:srgbClr val="8EA0B8"/>
                </a:solidFill>
              </a:defRPr>
            </a:pPr>
            <a:r>
              <a:rPr sz="825" b="0">
                <a:solidFill>
                  <a:srgbClr val="8EA0B8"/>
                </a:solidFill>
              </a:rPr>
              <a:t>© 2026 LILA BROOKS · APACHE-2.0</a:t>
            </a:r>
          </a:p>
        </p:txBody>
      </p:sp>
    </p:spTree>
    <p:extLst>
      <p:ext uri="{BB962C8B-B14F-4D97-AF65-F5344CB8AC3E}">
        <p14:creationId xmlns:p14="http://schemas.microsoft.com/office/powerpoint/2010/main" val="673192373"/>
      </p:ext>
    </p:extLst>
  </p:cSld>
</p:sld>
</file>

<file path=ppt/slides/slide9.xml><?xml version="1.0" encoding="utf-8"?>
<p:sld xmlns:p="http://schemas.openxmlformats.org/presentationml/2006/main">
  <p:cSld>
    <p:bg>
      <p:bgPr>
        <a:solidFill xmlns:a="http://schemas.openxmlformats.org/drawingml/2006/main">
          <a:srgbClr val="0B1220"/>
        </a:solidFill>
      </p:bgPr>
    </p:bg>
    <p:spTree>
      <p:nvGrpSpPr>
        <p:cNvPr id="1" name=""/>
        <p:cNvGrpSpPr/>
        <p:nvPr/>
      </p:nvGrpSpPr>
      <p:grpSpPr>
        <a:xfrm xmlns:a="http://schemas.openxmlformats.org/drawingml/2006/main"/>
      </p:grpSpPr>
      <p:sp>
        <p:nvSpPr>
          <p:cNvPr id="29" name="">
            <a:extLst xmlns:a="http://schemas.openxmlformats.org/drawingml/2006/main">
              <a:ext uri="{FF2B5EF4-FFF2-40B4-BE49-F238E27FC236}">
                <a16:creationId xmlns:a16="http://schemas.microsoft.com/office/drawing/2014/main" id="{9EC4026C-4CB5-43D7-872E-B5EDFBF5F135}"/>
              </a:ext>
            </a:extLst>
          </p:cNvPr>
          <p:cNvSpPr>
            <a:spLocks xmlns:a="http://schemas.openxmlformats.org/drawingml/2006/main" noGrp="1"/>
          </p:cNvSpPr>
          <p:nvPr/>
        </p:nvSpPr>
        <p:spPr>
          <a:xfrm xmlns:a="http://schemas.openxmlformats.org/drawingml/2006/main">
            <a:off x="609600" y="400050"/>
            <a:ext cx="4095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975" b="1">
                <a:solidFill>
                  <a:srgbClr val="65B7FF"/>
                </a:solidFill>
              </a:defRPr>
            </a:pPr>
            <a:r>
              <a:rPr sz="975" b="1">
                <a:solidFill>
                  <a:srgbClr val="65B7FF"/>
                </a:solidFill>
              </a:rPr>
              <a:t>RECORDED MVP RESULT</a:t>
            </a:r>
          </a:p>
        </p:txBody>
      </p:sp>
      <p:sp>
        <p:nvSpPr>
          <p:cNvPr id="2" name="slide-7-title">
            <a:extLst xmlns:a="http://schemas.openxmlformats.org/drawingml/2006/main">
              <a:ext uri="{FF2B5EF4-FFF2-40B4-BE49-F238E27FC236}">
                <a16:creationId xmlns:a16="http://schemas.microsoft.com/office/drawing/2014/main" id="{FCFA5803-113F-4B46-902F-834A4AE4686E}"/>
              </a:ext>
            </a:extLst>
          </p:cNvPr>
          <p:cNvSpPr>
            <a:spLocks xmlns:a="http://schemas.openxmlformats.org/drawingml/2006/main" noGrp="1"/>
          </p:cNvSpPr>
          <p:nvPr/>
        </p:nvSpPr>
        <p:spPr>
          <a:xfrm xmlns:a="http://schemas.openxmlformats.org/drawingml/2006/main">
            <a:off x="609600" y="704850"/>
            <a:ext cx="10477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2700" b="1">
                <a:solidFill>
                  <a:srgbClr val="F5F8FC"/>
                </a:solidFill>
              </a:defRPr>
            </a:pPr>
            <a:r>
              <a:rPr sz="2700" b="1">
                <a:solidFill>
                  <a:srgbClr val="F5F8FC"/>
                </a:solidFill>
              </a:rPr>
              <a:t>M1 closed on Slack, recovery, load, and alarm results</a:t>
            </a:r>
          </a:p>
        </p:txBody>
      </p:sp>
      <p:sp>
        <p:nvSpPr>
          <p:cNvPr id="3" name="">
            <a:extLst xmlns:a="http://schemas.openxmlformats.org/drawingml/2006/main">
              <a:ext uri="{FF2B5EF4-FFF2-40B4-BE49-F238E27FC236}">
                <a16:creationId xmlns:a16="http://schemas.microsoft.com/office/drawing/2014/main" id="{C8AC1F3F-0F5E-4BE1-A365-07BAE737AB3A}"/>
              </a:ext>
            </a:extLst>
          </p:cNvPr>
          <p:cNvSpPr>
            <a:spLocks xmlns:a="http://schemas.openxmlformats.org/drawingml/2006/main" noGrp="1"/>
          </p:cNvSpPr>
          <p:nvPr/>
        </p:nvSpPr>
        <p:spPr>
          <a:xfrm xmlns:a="http://schemas.openxmlformats.org/drawingml/2006/main">
            <a:off x="11144250" y="457200"/>
            <a:ext cx="4381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1050" b="1">
                <a:solidFill>
                  <a:srgbClr val="8EA0B8"/>
                </a:solidFill>
              </a:defRPr>
            </a:pPr>
            <a:r>
              <a:rPr sz="1050" b="1">
                <a:solidFill>
                  <a:srgbClr val="8EA0B8"/>
                </a:solidFill>
              </a:rPr>
              <a:t>09</a:t>
            </a:r>
          </a:p>
        </p:txBody>
      </p:sp>
      <p:sp>
        <p:nvSpPr>
          <p:cNvPr id="4" name="">
            <a:extLst xmlns:a="http://schemas.openxmlformats.org/drawingml/2006/main">
              <a:ext uri="{FF2B5EF4-FFF2-40B4-BE49-F238E27FC236}">
                <a16:creationId xmlns:a16="http://schemas.microsoft.com/office/drawing/2014/main" id="{7E556A20-F257-4CBC-983E-1CB3BCC5015E}"/>
              </a:ext>
            </a:extLst>
          </p:cNvPr>
          <p:cNvSpPr>
            <a:spLocks xmlns:a="http://schemas.openxmlformats.org/drawingml/2006/main" noGrp="1"/>
          </p:cNvSpPr>
          <p:nvPr/>
        </p:nvSpPr>
        <p:spPr>
          <a:xfrm xmlns:a="http://schemas.openxmlformats.org/drawingml/2006/main">
            <a:off x="1143000" y="2667000"/>
            <a:ext cx="9906000" cy="0"/>
          </a:xfrm>
          <a:prstGeom xmlns:a="http://schemas.openxmlformats.org/drawingml/2006/main" prst="line">
            <a:avLst/>
          </a:prstGeom>
          <a:noFill xmlns:a="http://schemas.openxmlformats.org/drawingml/2006/main"/>
          <a:ln xmlns:a="http://schemas.openxmlformats.org/drawingml/2006/main" w="38100">
            <a:solidFill>
              <a:srgbClr val="273B56"/>
            </a:solidFill>
            <a:prstDash val="solid"/>
          </a:ln>
        </p:spPr>
      </p:sp>
      <p:sp>
        <p:nvSpPr>
          <p:cNvPr id="5" name="">
            <a:extLst xmlns:a="http://schemas.openxmlformats.org/drawingml/2006/main">
              <a:ext uri="{FF2B5EF4-FFF2-40B4-BE49-F238E27FC236}">
                <a16:creationId xmlns:a16="http://schemas.microsoft.com/office/drawing/2014/main" id="{24A49F87-2BA2-4E3F-A7C5-8F7BC13409D8}"/>
              </a:ext>
            </a:extLst>
          </p:cNvPr>
          <p:cNvSpPr>
            <a:spLocks xmlns:a="http://schemas.openxmlformats.org/drawingml/2006/main" noGrp="1"/>
          </p:cNvSpPr>
          <p:nvPr/>
        </p:nvSpPr>
        <p:spPr>
          <a:xfrm xmlns:a="http://schemas.openxmlformats.org/drawingml/2006/main">
            <a:off x="1123950" y="2552700"/>
            <a:ext cx="228600" cy="228600"/>
          </a:xfrm>
          <a:prstGeom xmlns:a="http://schemas.openxmlformats.org/drawingml/2006/main" prst="ellipse">
            <a:avLst/>
          </a:prstGeom>
          <a:solidFill xmlns:a="http://schemas.openxmlformats.org/drawingml/2006/main">
            <a:srgbClr val="65B7FF"/>
          </a:solidFill>
          <a:ln xmlns:a="http://schemas.openxmlformats.org/drawingml/2006/main" w="9525">
            <a:solidFill>
              <a:srgbClr val="65B7FF"/>
            </a:solidFill>
            <a:prstDash val="solid"/>
          </a:ln>
        </p:spPr>
      </p:sp>
      <p:sp>
        <p:nvSpPr>
          <p:cNvPr id="6" name="">
            <a:extLst xmlns:a="http://schemas.openxmlformats.org/drawingml/2006/main">
              <a:ext uri="{FF2B5EF4-FFF2-40B4-BE49-F238E27FC236}">
                <a16:creationId xmlns:a16="http://schemas.microsoft.com/office/drawing/2014/main" id="{DBC2131D-E24B-4C9A-B4EF-10F637F689C6}"/>
              </a:ext>
            </a:extLst>
          </p:cNvPr>
          <p:cNvSpPr>
            <a:spLocks xmlns:a="http://schemas.openxmlformats.org/drawingml/2006/main" noGrp="1"/>
          </p:cNvSpPr>
          <p:nvPr/>
        </p:nvSpPr>
        <p:spPr>
          <a:xfrm xmlns:a="http://schemas.openxmlformats.org/drawingml/2006/main">
            <a:off x="523875" y="1600200"/>
            <a:ext cx="1428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3600" b="1">
                <a:solidFill>
                  <a:srgbClr val="65B7FF"/>
                </a:solidFill>
              </a:defRPr>
            </a:pPr>
            <a:r>
              <a:rPr sz="3600" b="1">
                <a:solidFill>
                  <a:srgbClr val="65B7FF"/>
                </a:solidFill>
              </a:rPr>
              <a:t>4</a:t>
            </a:r>
          </a:p>
        </p:txBody>
      </p:sp>
      <p:sp>
        <p:nvSpPr>
          <p:cNvPr id="7" name="">
            <a:extLst xmlns:a="http://schemas.openxmlformats.org/drawingml/2006/main">
              <a:ext uri="{FF2B5EF4-FFF2-40B4-BE49-F238E27FC236}">
                <a16:creationId xmlns:a16="http://schemas.microsoft.com/office/drawing/2014/main" id="{E4C44B08-23F6-4E66-81FD-E994B1A577AD}"/>
              </a:ext>
            </a:extLst>
          </p:cNvPr>
          <p:cNvSpPr>
            <a:spLocks xmlns:a="http://schemas.openxmlformats.org/drawingml/2006/main" noGrp="1"/>
          </p:cNvSpPr>
          <p:nvPr/>
        </p:nvSpPr>
        <p:spPr>
          <a:xfrm xmlns:a="http://schemas.openxmlformats.org/drawingml/2006/main">
            <a:off x="361950" y="3009900"/>
            <a:ext cx="1752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200" b="1">
                <a:solidFill>
                  <a:srgbClr val="F5F8FC"/>
                </a:solidFill>
              </a:defRPr>
            </a:pPr>
            <a:r>
              <a:rPr sz="1200" b="1">
                <a:solidFill>
                  <a:srgbClr val="F5F8FC"/>
                </a:solidFill>
              </a:rPr>
              <a:t>runtime triggers</a:t>
            </a:r>
          </a:p>
          <a:p xmlns:a="http://schemas.openxmlformats.org/drawingml/2006/main">
            <a:pPr algn="ctr">
              <a:buNone/>
              <a:defRPr sz="1200" b="1">
                <a:solidFill>
                  <a:srgbClr val="F5F8FC"/>
                </a:solidFill>
              </a:defRPr>
            </a:pPr>
            <a:r>
              <a:rPr sz="1200" b="1">
                <a:solidFill>
                  <a:srgbClr val="F5F8FC"/>
                </a:solidFill>
              </a:rPr>
              <a:t>enabled</a:t>
            </a:r>
          </a:p>
        </p:txBody>
      </p:sp>
      <p:sp>
        <p:nvSpPr>
          <p:cNvPr id="8" name="">
            <a:extLst xmlns:a="http://schemas.openxmlformats.org/drawingml/2006/main">
              <a:ext uri="{FF2B5EF4-FFF2-40B4-BE49-F238E27FC236}">
                <a16:creationId xmlns:a16="http://schemas.microsoft.com/office/drawing/2014/main" id="{38B4281C-1AAB-4A9F-B5C3-72EB03A338E9}"/>
              </a:ext>
            </a:extLst>
          </p:cNvPr>
          <p:cNvSpPr>
            <a:spLocks xmlns:a="http://schemas.openxmlformats.org/drawingml/2006/main" noGrp="1"/>
          </p:cNvSpPr>
          <p:nvPr/>
        </p:nvSpPr>
        <p:spPr>
          <a:xfrm xmlns:a="http://schemas.openxmlformats.org/drawingml/2006/main">
            <a:off x="3600450" y="2552700"/>
            <a:ext cx="228600" cy="228600"/>
          </a:xfrm>
          <a:prstGeom xmlns:a="http://schemas.openxmlformats.org/drawingml/2006/main" prst="ellipse">
            <a:avLst/>
          </a:prstGeom>
          <a:solidFill xmlns:a="http://schemas.openxmlformats.org/drawingml/2006/main">
            <a:srgbClr val="56D6A3"/>
          </a:solidFill>
          <a:ln xmlns:a="http://schemas.openxmlformats.org/drawingml/2006/main" w="9525">
            <a:solidFill>
              <a:srgbClr val="56D6A3"/>
            </a:solidFill>
            <a:prstDash val="solid"/>
          </a:ln>
        </p:spPr>
      </p:sp>
      <p:sp>
        <p:nvSpPr>
          <p:cNvPr id="9" name="">
            <a:extLst xmlns:a="http://schemas.openxmlformats.org/drawingml/2006/main">
              <a:ext uri="{FF2B5EF4-FFF2-40B4-BE49-F238E27FC236}">
                <a16:creationId xmlns:a16="http://schemas.microsoft.com/office/drawing/2014/main" id="{95D0318B-FFF6-41E9-83F0-E75D09D9652A}"/>
              </a:ext>
            </a:extLst>
          </p:cNvPr>
          <p:cNvSpPr>
            <a:spLocks xmlns:a="http://schemas.openxmlformats.org/drawingml/2006/main" noGrp="1"/>
          </p:cNvSpPr>
          <p:nvPr/>
        </p:nvSpPr>
        <p:spPr>
          <a:xfrm xmlns:a="http://schemas.openxmlformats.org/drawingml/2006/main">
            <a:off x="3000375" y="1600200"/>
            <a:ext cx="1428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3600" b="1">
                <a:solidFill>
                  <a:srgbClr val="56D6A3"/>
                </a:solidFill>
              </a:defRPr>
            </a:pPr>
            <a:r>
              <a:rPr sz="3600" b="1">
                <a:solidFill>
                  <a:srgbClr val="56D6A3"/>
                </a:solidFill>
              </a:rPr>
              <a:t>12</a:t>
            </a:r>
          </a:p>
        </p:txBody>
      </p:sp>
      <p:sp>
        <p:nvSpPr>
          <p:cNvPr id="10" name="">
            <a:extLst xmlns:a="http://schemas.openxmlformats.org/drawingml/2006/main">
              <a:ext uri="{FF2B5EF4-FFF2-40B4-BE49-F238E27FC236}">
                <a16:creationId xmlns:a16="http://schemas.microsoft.com/office/drawing/2014/main" id="{E34D80D8-189D-4BF8-A436-68E39876F390}"/>
              </a:ext>
            </a:extLst>
          </p:cNvPr>
          <p:cNvSpPr>
            <a:spLocks xmlns:a="http://schemas.openxmlformats.org/drawingml/2006/main" noGrp="1"/>
          </p:cNvSpPr>
          <p:nvPr/>
        </p:nvSpPr>
        <p:spPr>
          <a:xfrm xmlns:a="http://schemas.openxmlformats.org/drawingml/2006/main">
            <a:off x="2838450" y="3009900"/>
            <a:ext cx="1752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200" b="1">
                <a:solidFill>
                  <a:srgbClr val="F5F8FC"/>
                </a:solidFill>
              </a:defRPr>
            </a:pPr>
            <a:r>
              <a:rPr sz="1200" b="1">
                <a:solidFill>
                  <a:srgbClr val="F5F8FC"/>
                </a:solidFill>
              </a:rPr>
              <a:t>public-feed posts</a:t>
            </a:r>
          </a:p>
          <a:p xmlns:a="http://schemas.openxmlformats.org/drawingml/2006/main">
            <a:pPr algn="ctr">
              <a:buNone/>
              <a:defRPr sz="1200" b="1">
                <a:solidFill>
                  <a:srgbClr val="F5F8FC"/>
                </a:solidFill>
              </a:defRPr>
            </a:pPr>
            <a:r>
              <a:rPr sz="1200" b="1">
                <a:solidFill>
                  <a:srgbClr val="F5F8FC"/>
                </a:solidFill>
              </a:rPr>
              <a:t>reached Slack</a:t>
            </a:r>
          </a:p>
        </p:txBody>
      </p:sp>
      <p:sp>
        <p:nvSpPr>
          <p:cNvPr id="11" name="">
            <a:extLst xmlns:a="http://schemas.openxmlformats.org/drawingml/2006/main">
              <a:ext uri="{FF2B5EF4-FFF2-40B4-BE49-F238E27FC236}">
                <a16:creationId xmlns:a16="http://schemas.microsoft.com/office/drawing/2014/main" id="{0A26FD6D-8513-4004-AF5A-BD6916D3263A}"/>
              </a:ext>
            </a:extLst>
          </p:cNvPr>
          <p:cNvSpPr>
            <a:spLocks xmlns:a="http://schemas.openxmlformats.org/drawingml/2006/main" noGrp="1"/>
          </p:cNvSpPr>
          <p:nvPr/>
        </p:nvSpPr>
        <p:spPr>
          <a:xfrm xmlns:a="http://schemas.openxmlformats.org/drawingml/2006/main">
            <a:off x="6076950" y="2552700"/>
            <a:ext cx="228600" cy="228600"/>
          </a:xfrm>
          <a:prstGeom xmlns:a="http://schemas.openxmlformats.org/drawingml/2006/main" prst="ellipse">
            <a:avLst/>
          </a:prstGeom>
          <a:solidFill xmlns:a="http://schemas.openxmlformats.org/drawingml/2006/main">
            <a:srgbClr val="FF7B92"/>
          </a:solidFill>
          <a:ln xmlns:a="http://schemas.openxmlformats.org/drawingml/2006/main" w="9525">
            <a:solidFill>
              <a:srgbClr val="FF7B92"/>
            </a:solidFill>
            <a:prstDash val="solid"/>
          </a:ln>
        </p:spPr>
      </p:sp>
      <p:sp>
        <p:nvSpPr>
          <p:cNvPr id="12" name="">
            <a:extLst xmlns:a="http://schemas.openxmlformats.org/drawingml/2006/main">
              <a:ext uri="{FF2B5EF4-FFF2-40B4-BE49-F238E27FC236}">
                <a16:creationId xmlns:a16="http://schemas.microsoft.com/office/drawing/2014/main" id="{FFF6B3BA-3359-483A-B26B-BF380D6C0F34}"/>
              </a:ext>
            </a:extLst>
          </p:cNvPr>
          <p:cNvSpPr>
            <a:spLocks xmlns:a="http://schemas.openxmlformats.org/drawingml/2006/main" noGrp="1"/>
          </p:cNvSpPr>
          <p:nvPr/>
        </p:nvSpPr>
        <p:spPr>
          <a:xfrm xmlns:a="http://schemas.openxmlformats.org/drawingml/2006/main">
            <a:off x="5476875" y="1600200"/>
            <a:ext cx="1428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3600" b="1">
                <a:solidFill>
                  <a:srgbClr val="FF7B92"/>
                </a:solidFill>
              </a:defRPr>
            </a:pPr>
            <a:r>
              <a:rPr sz="3600" b="1">
                <a:solidFill>
                  <a:srgbClr val="FF7B92"/>
                </a:solidFill>
              </a:rPr>
              <a:t>2</a:t>
            </a:r>
          </a:p>
        </p:txBody>
      </p:sp>
      <p:sp>
        <p:nvSpPr>
          <p:cNvPr id="13" name="">
            <a:extLst xmlns:a="http://schemas.openxmlformats.org/drawingml/2006/main">
              <a:ext uri="{FF2B5EF4-FFF2-40B4-BE49-F238E27FC236}">
                <a16:creationId xmlns:a16="http://schemas.microsoft.com/office/drawing/2014/main" id="{76C7602B-82A3-4F2C-97CC-83E2B1C04131}"/>
              </a:ext>
            </a:extLst>
          </p:cNvPr>
          <p:cNvSpPr>
            <a:spLocks xmlns:a="http://schemas.openxmlformats.org/drawingml/2006/main" noGrp="1"/>
          </p:cNvSpPr>
          <p:nvPr/>
        </p:nvSpPr>
        <p:spPr>
          <a:xfrm xmlns:a="http://schemas.openxmlformats.org/drawingml/2006/main">
            <a:off x="5314950" y="3009900"/>
            <a:ext cx="1752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200" b="1">
                <a:solidFill>
                  <a:srgbClr val="F5F8FC"/>
                </a:solidFill>
              </a:defRPr>
            </a:pPr>
            <a:r>
              <a:rPr sz="1200" b="1">
                <a:solidFill>
                  <a:srgbClr val="F5F8FC"/>
                </a:solidFill>
              </a:rPr>
              <a:t>recovery cases</a:t>
            </a:r>
          </a:p>
          <a:p xmlns:a="http://schemas.openxmlformats.org/drawingml/2006/main">
            <a:pPr algn="ctr">
              <a:buNone/>
              <a:defRPr sz="1200" b="1">
                <a:solidFill>
                  <a:srgbClr val="F5F8FC"/>
                </a:solidFill>
              </a:defRPr>
            </a:pPr>
            <a:r>
              <a:rPr sz="1200" b="1">
                <a:solidFill>
                  <a:srgbClr val="F5F8FC"/>
                </a:solidFill>
              </a:rPr>
              <a:t>passed</a:t>
            </a:r>
          </a:p>
        </p:txBody>
      </p:sp>
      <p:sp>
        <p:nvSpPr>
          <p:cNvPr id="14" name="">
            <a:extLst xmlns:a="http://schemas.openxmlformats.org/drawingml/2006/main">
              <a:ext uri="{FF2B5EF4-FFF2-40B4-BE49-F238E27FC236}">
                <a16:creationId xmlns:a16="http://schemas.microsoft.com/office/drawing/2014/main" id="{AA257887-65B2-4FC2-AC21-B3C5003A9604}"/>
              </a:ext>
            </a:extLst>
          </p:cNvPr>
          <p:cNvSpPr>
            <a:spLocks xmlns:a="http://schemas.openxmlformats.org/drawingml/2006/main" noGrp="1"/>
          </p:cNvSpPr>
          <p:nvPr/>
        </p:nvSpPr>
        <p:spPr>
          <a:xfrm xmlns:a="http://schemas.openxmlformats.org/drawingml/2006/main">
            <a:off x="8553450" y="2552700"/>
            <a:ext cx="228600" cy="228600"/>
          </a:xfrm>
          <a:prstGeom xmlns:a="http://schemas.openxmlformats.org/drawingml/2006/main" prst="ellipse">
            <a:avLst/>
          </a:prstGeom>
          <a:solidFill xmlns:a="http://schemas.openxmlformats.org/drawingml/2006/main">
            <a:srgbClr val="FFCB6B"/>
          </a:solidFill>
          <a:ln xmlns:a="http://schemas.openxmlformats.org/drawingml/2006/main" w="9525">
            <a:solidFill>
              <a:srgbClr val="FFCB6B"/>
            </a:solidFill>
            <a:prstDash val="solid"/>
          </a:ln>
        </p:spPr>
      </p:sp>
      <p:sp>
        <p:nvSpPr>
          <p:cNvPr id="15" name="">
            <a:extLst xmlns:a="http://schemas.openxmlformats.org/drawingml/2006/main">
              <a:ext uri="{FF2B5EF4-FFF2-40B4-BE49-F238E27FC236}">
                <a16:creationId xmlns:a16="http://schemas.microsoft.com/office/drawing/2014/main" id="{6C74E37A-8492-4172-9C1F-AB38975339C3}"/>
              </a:ext>
            </a:extLst>
          </p:cNvPr>
          <p:cNvSpPr>
            <a:spLocks xmlns:a="http://schemas.openxmlformats.org/drawingml/2006/main" noGrp="1"/>
          </p:cNvSpPr>
          <p:nvPr/>
        </p:nvSpPr>
        <p:spPr>
          <a:xfrm xmlns:a="http://schemas.openxmlformats.org/drawingml/2006/main">
            <a:off x="7953375" y="1600200"/>
            <a:ext cx="1428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3600" b="1">
                <a:solidFill>
                  <a:srgbClr val="FFCB6B"/>
                </a:solidFill>
              </a:defRPr>
            </a:pPr>
            <a:r>
              <a:rPr sz="3600" b="1">
                <a:solidFill>
                  <a:srgbClr val="FFCB6B"/>
                </a:solidFill>
              </a:rPr>
              <a:t>50</a:t>
            </a:r>
          </a:p>
        </p:txBody>
      </p:sp>
      <p:sp>
        <p:nvSpPr>
          <p:cNvPr id="16" name="">
            <a:extLst xmlns:a="http://schemas.openxmlformats.org/drawingml/2006/main">
              <a:ext uri="{FF2B5EF4-FFF2-40B4-BE49-F238E27FC236}">
                <a16:creationId xmlns:a16="http://schemas.microsoft.com/office/drawing/2014/main" id="{1FCE833E-9629-4694-BB17-9D97B264DEB7}"/>
              </a:ext>
            </a:extLst>
          </p:cNvPr>
          <p:cNvSpPr>
            <a:spLocks xmlns:a="http://schemas.openxmlformats.org/drawingml/2006/main" noGrp="1"/>
          </p:cNvSpPr>
          <p:nvPr/>
        </p:nvSpPr>
        <p:spPr>
          <a:xfrm xmlns:a="http://schemas.openxmlformats.org/drawingml/2006/main">
            <a:off x="7791450" y="3009900"/>
            <a:ext cx="1752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200" b="1">
                <a:solidFill>
                  <a:srgbClr val="F5F8FC"/>
                </a:solidFill>
              </a:defRPr>
            </a:pPr>
            <a:r>
              <a:rPr sz="1200" b="1">
                <a:solidFill>
                  <a:srgbClr val="F5F8FC"/>
                </a:solidFill>
              </a:rPr>
              <a:t>load messages</a:t>
            </a:r>
          </a:p>
          <a:p xmlns:a="http://schemas.openxmlformats.org/drawingml/2006/main">
            <a:pPr algn="ctr">
              <a:buNone/>
              <a:defRPr sz="1200" b="1">
                <a:solidFill>
                  <a:srgbClr val="F5F8FC"/>
                </a:solidFill>
              </a:defRPr>
            </a:pPr>
            <a:r>
              <a:rPr sz="1200" b="1">
                <a:solidFill>
                  <a:srgbClr val="F5F8FC"/>
                </a:solidFill>
              </a:rPr>
              <a:t>at 5 per minute</a:t>
            </a:r>
          </a:p>
        </p:txBody>
      </p:sp>
      <p:sp>
        <p:nvSpPr>
          <p:cNvPr id="17" name="">
            <a:extLst xmlns:a="http://schemas.openxmlformats.org/drawingml/2006/main">
              <a:ext uri="{FF2B5EF4-FFF2-40B4-BE49-F238E27FC236}">
                <a16:creationId xmlns:a16="http://schemas.microsoft.com/office/drawing/2014/main" id="{CD9D329D-B401-46D6-8DE7-CE91CD326269}"/>
              </a:ext>
            </a:extLst>
          </p:cNvPr>
          <p:cNvSpPr>
            <a:spLocks xmlns:a="http://schemas.openxmlformats.org/drawingml/2006/main" noGrp="1"/>
          </p:cNvSpPr>
          <p:nvPr/>
        </p:nvSpPr>
        <p:spPr>
          <a:xfrm xmlns:a="http://schemas.openxmlformats.org/drawingml/2006/main">
            <a:off x="10839450" y="2552700"/>
            <a:ext cx="228600" cy="228600"/>
          </a:xfrm>
          <a:prstGeom xmlns:a="http://schemas.openxmlformats.org/drawingml/2006/main" prst="ellipse">
            <a:avLst/>
          </a:prstGeom>
          <a:solidFill xmlns:a="http://schemas.openxmlformats.org/drawingml/2006/main">
            <a:srgbClr val="B69DF8"/>
          </a:solidFill>
          <a:ln xmlns:a="http://schemas.openxmlformats.org/drawingml/2006/main" w="9525">
            <a:solidFill>
              <a:srgbClr val="B69DF8"/>
            </a:solidFill>
            <a:prstDash val="solid"/>
          </a:ln>
        </p:spPr>
      </p:sp>
      <p:sp>
        <p:nvSpPr>
          <p:cNvPr id="18" name="">
            <a:extLst xmlns:a="http://schemas.openxmlformats.org/drawingml/2006/main">
              <a:ext uri="{FF2B5EF4-FFF2-40B4-BE49-F238E27FC236}">
                <a16:creationId xmlns:a16="http://schemas.microsoft.com/office/drawing/2014/main" id="{93AB2782-8708-4B91-83B4-1CC7EA024140}"/>
              </a:ext>
            </a:extLst>
          </p:cNvPr>
          <p:cNvSpPr>
            <a:spLocks xmlns:a="http://schemas.openxmlformats.org/drawingml/2006/main" noGrp="1"/>
          </p:cNvSpPr>
          <p:nvPr/>
        </p:nvSpPr>
        <p:spPr>
          <a:xfrm xmlns:a="http://schemas.openxmlformats.org/drawingml/2006/main">
            <a:off x="10239375" y="1600200"/>
            <a:ext cx="14287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3600" b="1">
                <a:solidFill>
                  <a:srgbClr val="B69DF8"/>
                </a:solidFill>
              </a:defRPr>
            </a:pPr>
            <a:r>
              <a:rPr sz="3600" b="1">
                <a:solidFill>
                  <a:srgbClr val="B69DF8"/>
                </a:solidFill>
              </a:rPr>
              <a:t>✓</a:t>
            </a:r>
          </a:p>
        </p:txBody>
      </p:sp>
      <p:sp>
        <p:nvSpPr>
          <p:cNvPr id="19" name="">
            <a:extLst xmlns:a="http://schemas.openxmlformats.org/drawingml/2006/main">
              <a:ext uri="{FF2B5EF4-FFF2-40B4-BE49-F238E27FC236}">
                <a16:creationId xmlns:a16="http://schemas.microsoft.com/office/drawing/2014/main" id="{2A913F7E-31F7-4BF9-85BA-85E3C09EB5C7}"/>
              </a:ext>
            </a:extLst>
          </p:cNvPr>
          <p:cNvSpPr>
            <a:spLocks xmlns:a="http://schemas.openxmlformats.org/drawingml/2006/main" noGrp="1"/>
          </p:cNvSpPr>
          <p:nvPr/>
        </p:nvSpPr>
        <p:spPr>
          <a:xfrm xmlns:a="http://schemas.openxmlformats.org/drawingml/2006/main">
            <a:off x="10077450" y="3009900"/>
            <a:ext cx="1752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200" b="1">
                <a:solidFill>
                  <a:srgbClr val="F5F8FC"/>
                </a:solidFill>
              </a:defRPr>
            </a:pPr>
            <a:r>
              <a:rPr sz="1200" b="1">
                <a:solidFill>
                  <a:srgbClr val="F5F8FC"/>
                </a:solidFill>
              </a:rPr>
              <a:t>alarm email</a:t>
            </a:r>
          </a:p>
          <a:p xmlns:a="http://schemas.openxmlformats.org/drawingml/2006/main">
            <a:pPr algn="ctr">
              <a:buNone/>
              <a:defRPr sz="1200" b="1">
                <a:solidFill>
                  <a:srgbClr val="F5F8FC"/>
                </a:solidFill>
              </a:defRPr>
            </a:pPr>
            <a:r>
              <a:rPr sz="1200" b="1">
                <a:solidFill>
                  <a:srgbClr val="F5F8FC"/>
                </a:solidFill>
              </a:rPr>
              <a:t>confirmed</a:t>
            </a:r>
          </a:p>
        </p:txBody>
      </p:sp>
      <p:sp>
        <p:nvSpPr>
          <p:cNvPr id="20" name="next-boundary">
            <a:extLst xmlns:a="http://schemas.openxmlformats.org/drawingml/2006/main">
              <a:ext uri="{FF2B5EF4-FFF2-40B4-BE49-F238E27FC236}">
                <a16:creationId xmlns:a16="http://schemas.microsoft.com/office/drawing/2014/main" id="{799EEFC2-6649-4610-9262-8640F3869573}"/>
              </a:ext>
            </a:extLst>
          </p:cNvPr>
          <p:cNvSpPr>
            <a:spLocks xmlns:a="http://schemas.openxmlformats.org/drawingml/2006/main" noGrp="1"/>
          </p:cNvSpPr>
          <p:nvPr/>
        </p:nvSpPr>
        <p:spPr>
          <a:xfrm xmlns:a="http://schemas.openxmlformats.org/drawingml/2006/main">
            <a:off x="609600" y="4095750"/>
            <a:ext cx="10972800" cy="1390650"/>
          </a:xfrm>
          <a:prstGeom xmlns:a="http://schemas.openxmlformats.org/drawingml/2006/main" prst="roundRect">
            <a:avLst>
              <a:gd name="adj" fmla="val 10959"/>
            </a:avLst>
          </a:prstGeom>
          <a:solidFill xmlns:a="http://schemas.openxmlformats.org/drawingml/2006/main">
            <a:srgbClr val="132136"/>
          </a:solidFill>
          <a:ln xmlns:a="http://schemas.openxmlformats.org/drawingml/2006/main" w="9525">
            <a:solidFill>
              <a:srgbClr val="273B56"/>
            </a:solidFill>
            <a:prstDash val="solid"/>
          </a:ln>
        </p:spPr>
      </p:sp>
      <p:sp>
        <p:nvSpPr>
          <p:cNvPr id="21" name="">
            <a:extLst xmlns:a="http://schemas.openxmlformats.org/drawingml/2006/main">
              <a:ext uri="{FF2B5EF4-FFF2-40B4-BE49-F238E27FC236}">
                <a16:creationId xmlns:a16="http://schemas.microsoft.com/office/drawing/2014/main" id="{DCBDC325-A5BB-40BD-B925-11D23F6F732A}"/>
              </a:ext>
            </a:extLst>
          </p:cNvPr>
          <p:cNvSpPr>
            <a:spLocks xmlns:a="http://schemas.openxmlformats.org/drawingml/2006/main" noGrp="1"/>
          </p:cNvSpPr>
          <p:nvPr/>
        </p:nvSpPr>
        <p:spPr>
          <a:xfrm xmlns:a="http://schemas.openxmlformats.org/drawingml/2006/main">
            <a:off x="895350" y="4400550"/>
            <a:ext cx="6667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75" b="1">
                <a:solidFill>
                  <a:srgbClr val="65B7FF"/>
                </a:solidFill>
              </a:defRPr>
            </a:pPr>
            <a:r>
              <a:rPr sz="1875" b="1">
                <a:solidFill>
                  <a:srgbClr val="65B7FF"/>
                </a:solidFill>
              </a:rPr>
              <a:t>M2</a:t>
            </a:r>
          </a:p>
        </p:txBody>
      </p:sp>
      <p:sp>
        <p:nvSpPr>
          <p:cNvPr id="22" name="">
            <a:extLst xmlns:a="http://schemas.openxmlformats.org/drawingml/2006/main">
              <a:ext uri="{FF2B5EF4-FFF2-40B4-BE49-F238E27FC236}">
                <a16:creationId xmlns:a16="http://schemas.microsoft.com/office/drawing/2014/main" id="{EC9475CB-BA96-4883-8FF9-4FAEF4F5E829}"/>
              </a:ext>
            </a:extLst>
          </p:cNvPr>
          <p:cNvSpPr>
            <a:spLocks xmlns:a="http://schemas.openxmlformats.org/drawingml/2006/main" noGrp="1"/>
          </p:cNvSpPr>
          <p:nvPr/>
        </p:nvSpPr>
        <p:spPr>
          <a:xfrm xmlns:a="http://schemas.openxmlformats.org/drawingml/2006/main">
            <a:off x="1714500" y="4400550"/>
            <a:ext cx="4476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D3DEEA"/>
                </a:solidFill>
              </a:defRPr>
            </a:pPr>
            <a:r>
              <a:rPr sz="1350" b="0">
                <a:solidFill>
                  <a:srgbClr val="D3DEEA"/>
                </a:solidFill>
              </a:rPr>
              <a:t>Lifecycle, replay, and watcher or dispatcher correctness work</a:t>
            </a:r>
          </a:p>
        </p:txBody>
      </p:sp>
      <p:sp>
        <p:nvSpPr>
          <p:cNvPr id="23" name="">
            <a:extLst xmlns:a="http://schemas.openxmlformats.org/drawingml/2006/main">
              <a:ext uri="{FF2B5EF4-FFF2-40B4-BE49-F238E27FC236}">
                <a16:creationId xmlns:a16="http://schemas.microsoft.com/office/drawing/2014/main" id="{502292A3-12CE-4552-B9A6-23374C591E6B}"/>
              </a:ext>
            </a:extLst>
          </p:cNvPr>
          <p:cNvSpPr>
            <a:spLocks xmlns:a="http://schemas.openxmlformats.org/drawingml/2006/main" noGrp="1"/>
          </p:cNvSpPr>
          <p:nvPr/>
        </p:nvSpPr>
        <p:spPr>
          <a:xfrm xmlns:a="http://schemas.openxmlformats.org/drawingml/2006/main">
            <a:off x="6610350" y="4400550"/>
            <a:ext cx="6667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875" b="1">
                <a:solidFill>
                  <a:srgbClr val="B69DF8"/>
                </a:solidFill>
              </a:defRPr>
            </a:pPr>
            <a:r>
              <a:rPr sz="1875" b="1">
                <a:solidFill>
                  <a:srgbClr val="B69DF8"/>
                </a:solidFill>
              </a:rPr>
              <a:t>M3</a:t>
            </a:r>
          </a:p>
        </p:txBody>
      </p:sp>
      <p:sp>
        <p:nvSpPr>
          <p:cNvPr id="24" name="">
            <a:extLst xmlns:a="http://schemas.openxmlformats.org/drawingml/2006/main">
              <a:ext uri="{FF2B5EF4-FFF2-40B4-BE49-F238E27FC236}">
                <a16:creationId xmlns:a16="http://schemas.microsoft.com/office/drawing/2014/main" id="{A78F9A28-A868-411C-A48F-478718E6BAEF}"/>
              </a:ext>
            </a:extLst>
          </p:cNvPr>
          <p:cNvSpPr>
            <a:spLocks xmlns:a="http://schemas.openxmlformats.org/drawingml/2006/main" noGrp="1"/>
          </p:cNvSpPr>
          <p:nvPr/>
        </p:nvSpPr>
        <p:spPr>
          <a:xfrm xmlns:a="http://schemas.openxmlformats.org/drawingml/2006/main">
            <a:off x="7429500" y="4400550"/>
            <a:ext cx="3714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1350" b="0">
                <a:solidFill>
                  <a:srgbClr val="D3DEEA"/>
                </a:solidFill>
              </a:defRPr>
            </a:pPr>
            <a:r>
              <a:rPr sz="1350" b="0">
                <a:solidFill>
                  <a:srgbClr val="D3DEEA"/>
                </a:solidFill>
              </a:rPr>
              <a:t>Production policy, rollback proof, recovery objectives, and the final gate</a:t>
            </a:r>
          </a:p>
        </p:txBody>
      </p:sp>
      <p:sp>
        <p:nvSpPr>
          <p:cNvPr id="25" name="">
            <a:extLst xmlns:a="http://schemas.openxmlformats.org/drawingml/2006/main">
              <a:ext uri="{FF2B5EF4-FFF2-40B4-BE49-F238E27FC236}">
                <a16:creationId xmlns:a16="http://schemas.microsoft.com/office/drawing/2014/main" id="{ADC47DDF-10C0-4FC9-B4EB-1E0FA7D84D4D}"/>
              </a:ext>
            </a:extLst>
          </p:cNvPr>
          <p:cNvSpPr>
            <a:spLocks xmlns:a="http://schemas.openxmlformats.org/drawingml/2006/main" noGrp="1"/>
          </p:cNvSpPr>
          <p:nvPr/>
        </p:nvSpPr>
        <p:spPr>
          <a:xfrm xmlns:a="http://schemas.openxmlformats.org/drawingml/2006/main">
            <a:off x="895350" y="5105400"/>
            <a:ext cx="9906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ctr">
              <a:buNone/>
              <a:defRPr sz="1125" b="1">
                <a:solidFill>
                  <a:srgbClr val="8EA0B8"/>
                </a:solidFill>
              </a:defRPr>
            </a:pPr>
            <a:r>
              <a:rPr sz="1125" b="1">
                <a:solidFill>
                  <a:srgbClr val="8EA0B8"/>
                </a:solidFill>
              </a:rPr>
              <a:t>The Slack, recovery, load, and alarm results close the dev MVP. Production readiness remains a later decision.</a:t>
            </a:r>
          </a:p>
        </p:txBody>
      </p:sp>
      <p:sp>
        <p:nvSpPr>
          <p:cNvPr id="26" name="">
            <a:extLst xmlns:a="http://schemas.openxmlformats.org/drawingml/2006/main">
              <a:ext uri="{FF2B5EF4-FFF2-40B4-BE49-F238E27FC236}">
                <a16:creationId xmlns:a16="http://schemas.microsoft.com/office/drawing/2014/main" id="{52992F67-6DCB-4BE2-BAFA-5056E8687A56}"/>
              </a:ext>
            </a:extLst>
          </p:cNvPr>
          <p:cNvSpPr>
            <a:spLocks xmlns:a="http://schemas.openxmlformats.org/drawingml/2006/main" noGrp="1"/>
          </p:cNvSpPr>
          <p:nvPr/>
        </p:nvSpPr>
        <p:spPr>
          <a:xfrm xmlns:a="http://schemas.openxmlformats.org/drawingml/2006/main">
            <a:off x="609600" y="6419850"/>
            <a:ext cx="10972800" cy="0"/>
          </a:xfrm>
          <a:prstGeom xmlns:a="http://schemas.openxmlformats.org/drawingml/2006/main" prst="line">
            <a:avLst/>
          </a:prstGeom>
          <a:noFill xmlns:a="http://schemas.openxmlformats.org/drawingml/2006/main"/>
          <a:ln xmlns:a="http://schemas.openxmlformats.org/drawingml/2006/main" w="9525">
            <a:solidFill>
              <a:srgbClr val="273B56"/>
            </a:solidFill>
            <a:prstDash val="solid"/>
          </a:ln>
        </p:spPr>
      </p:sp>
      <p:sp>
        <p:nvSpPr>
          <p:cNvPr id="27" name="">
            <a:extLst xmlns:a="http://schemas.openxmlformats.org/drawingml/2006/main">
              <a:ext uri="{FF2B5EF4-FFF2-40B4-BE49-F238E27FC236}">
                <a16:creationId xmlns:a16="http://schemas.microsoft.com/office/drawing/2014/main" id="{4EEFE985-3B01-4DFF-B1BE-16EB6E3B4305}"/>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l">
              <a:buNone/>
              <a:defRPr sz="825" b="0">
                <a:solidFill>
                  <a:srgbClr val="8EA0B8"/>
                </a:solidFill>
              </a:defRPr>
            </a:pPr>
            <a:r>
              <a:rPr sz="825" b="0">
                <a:solidFill>
                  <a:srgbClr val="8EA0B8"/>
                </a:solidFill>
              </a:rPr>
              <a:t>Status source: README project table · accepted ADR-024 · github.com/lilabrooks/aws-public-change-feed</a:t>
            </a:r>
          </a:p>
        </p:txBody>
      </p:sp>
      <p:sp>
        <p:nvSpPr>
          <p:cNvPr id="28" name="">
            <a:extLst xmlns:a="http://schemas.openxmlformats.org/drawingml/2006/main">
              <a:ext uri="{FF2B5EF4-FFF2-40B4-BE49-F238E27FC236}">
                <a16:creationId xmlns:a16="http://schemas.microsoft.com/office/drawing/2014/main" id="{3FB85F5E-7A76-4A61-9463-D9ADF4B40A10}"/>
              </a:ext>
            </a:extLst>
          </p:cNvPr>
          <p:cNvSpPr>
            <a:spLocks xmlns:a="http://schemas.openxmlformats.org/drawingml/2006/main" noGrp="1"/>
          </p:cNvSpPr>
          <p:nvPr/>
        </p:nvSpPr>
        <p:spPr>
          <a:xfrm xmlns:a="http://schemas.openxmlformats.org/drawingml/2006/main">
            <a:off x="9372600" y="6515100"/>
            <a:ext cx="22098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lstStyle xmlns:a="http://schemas.openxmlformats.org/drawingml/2006/main"/>
          <a:p xmlns:a="http://schemas.openxmlformats.org/drawingml/2006/main">
            <a:pPr algn="r">
              <a:buNone/>
              <a:defRPr sz="825" b="0">
                <a:solidFill>
                  <a:srgbClr val="8EA0B8"/>
                </a:solidFill>
              </a:defRPr>
            </a:pPr>
            <a:r>
              <a:rPr sz="825" b="0">
                <a:solidFill>
                  <a:srgbClr val="8EA0B8"/>
                </a:solidFill>
              </a:rPr>
              <a:t>© 2026 LILA BROOKS · APACHE-2.0</a:t>
            </a:r>
          </a:p>
        </p:txBody>
      </p:sp>
    </p:spTree>
    <p:extLst>
      <p:ext uri="{BB962C8B-B14F-4D97-AF65-F5344CB8AC3E}">
        <p14:creationId xmlns:p14="http://schemas.microsoft.com/office/powerpoint/2010/main" val="125608124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2026-08-30T01:13:10.1160000Z</dcterms:created>
  <dcterms:modified xsi:type="dcterms:W3CDTF">2026-08-30T01:13:10.1160000Z</dcterms:modified>
</coreProperties>
</file>